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77" r:id="rId9"/>
    <p:sldId id="278" r:id="rId10"/>
    <p:sldId id="276" r:id="rId11"/>
    <p:sldId id="262" r:id="rId12"/>
    <p:sldId id="264" r:id="rId13"/>
    <p:sldId id="274" r:id="rId14"/>
    <p:sldId id="267" r:id="rId15"/>
    <p:sldId id="269" r:id="rId16"/>
    <p:sldId id="270" r:id="rId17"/>
    <p:sldId id="272" r:id="rId18"/>
    <p:sldId id="273" r:id="rId1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25CF"/>
    <a:srgbClr val="FF99CC"/>
    <a:srgbClr val="FF33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33" y="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02131-53A9-4DC3-972D-2C4ACDF2B05B}" type="datetimeFigureOut">
              <a:rPr lang="es-MX" smtClean="0"/>
              <a:t>28/03/2019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37320-6EBA-42F2-B910-BF1FB65CC03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4733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Detalles de la normativa.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dirty="0" smtClean="0"/>
              <a:t>SEMOVI tiene </a:t>
            </a:r>
            <a:r>
              <a:rPr lang="es-MX" sz="1200" b="1" dirty="0" smtClean="0">
                <a:solidFill>
                  <a:srgbClr val="E80E8A"/>
                </a:solidFill>
              </a:rPr>
              <a:t>facultades para impulsar, ordenar y regular </a:t>
            </a:r>
            <a:r>
              <a:rPr lang="es-MX" sz="1200" dirty="0" smtClean="0"/>
              <a:t>el desarrollo de la movilidad para que los servicios públicos de transporte de pasajeros, sean eficientes y eficaces.</a:t>
            </a:r>
          </a:p>
          <a:p>
            <a:r>
              <a:rPr lang="es-MX" sz="1200" dirty="0" smtClean="0"/>
              <a:t>Las APPS para el servicio de taxi </a:t>
            </a:r>
            <a:r>
              <a:rPr lang="es-MX" sz="1200" b="1" dirty="0" smtClean="0">
                <a:solidFill>
                  <a:srgbClr val="E80E8A"/>
                </a:solidFill>
              </a:rPr>
              <a:t>se consideran tecnologías sustentables </a:t>
            </a:r>
            <a:r>
              <a:rPr lang="es-MX" sz="1200" dirty="0" smtClean="0"/>
              <a:t>en términos de la Ley de Movilidad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dirty="0" smtClean="0"/>
              <a:t>Contar con un </a:t>
            </a:r>
            <a:r>
              <a:rPr lang="es-MX" sz="1200" b="1" dirty="0" smtClean="0">
                <a:solidFill>
                  <a:srgbClr val="E80E8A"/>
                </a:solidFill>
              </a:rPr>
              <a:t>registro de personas morales </a:t>
            </a:r>
            <a:r>
              <a:rPr lang="es-MX" sz="1200" dirty="0" smtClean="0"/>
              <a:t>que operen el servicio de taxi, es una cuestión de orden público y seguridad con certeza jurídica en sus traslados.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="1" dirty="0" smtClean="0">
                <a:solidFill>
                  <a:srgbClr val="E80E8A"/>
                </a:solidFill>
              </a:rPr>
              <a:t>Tipos de documentación y procedimientos necesarios </a:t>
            </a:r>
            <a:r>
              <a:rPr lang="es-MX" sz="1200" dirty="0" smtClean="0"/>
              <a:t>para dar de alta vehículos y empresas prestadoras de servicios de taxi y de chofer privado.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srgbClr val="E80E8A"/>
                </a:solidFill>
              </a:rPr>
              <a:t>Por</a:t>
            </a:r>
            <a:r>
              <a:rPr lang="en-US" sz="1200" b="1" baseline="0" dirty="0" smtClean="0">
                <a:solidFill>
                  <a:srgbClr val="E80E8A"/>
                </a:solidFill>
              </a:rPr>
              <a:t> </a:t>
            </a:r>
            <a:r>
              <a:rPr lang="en-US" sz="1200" b="1" dirty="0" err="1" smtClean="0">
                <a:solidFill>
                  <a:srgbClr val="E80E8A"/>
                </a:solidFill>
              </a:rPr>
              <a:t>cada</a:t>
            </a:r>
            <a:r>
              <a:rPr lang="en-US" sz="1200" b="1" dirty="0" smtClean="0">
                <a:solidFill>
                  <a:srgbClr val="E80E8A"/>
                </a:solidFill>
              </a:rPr>
              <a:t> </a:t>
            </a:r>
            <a:r>
              <a:rPr lang="en-US" sz="1200" b="1" dirty="0" err="1" smtClean="0">
                <a:solidFill>
                  <a:srgbClr val="E80E8A"/>
                </a:solidFill>
              </a:rPr>
              <a:t>viaje</a:t>
            </a:r>
            <a:r>
              <a:rPr lang="en-US" sz="1200" b="1" dirty="0" smtClean="0">
                <a:solidFill>
                  <a:srgbClr val="E80E8A"/>
                </a:solidFill>
              </a:rPr>
              <a:t> </a:t>
            </a:r>
            <a:r>
              <a:rPr lang="en-US" sz="1200" b="1" dirty="0" err="1" smtClean="0">
                <a:solidFill>
                  <a:srgbClr val="E80E8A"/>
                </a:solidFill>
              </a:rPr>
              <a:t>realizado</a:t>
            </a:r>
            <a:r>
              <a:rPr lang="en-US" sz="1200" b="1" dirty="0" smtClean="0">
                <a:solidFill>
                  <a:srgbClr val="E80E8A"/>
                </a:solidFill>
              </a:rPr>
              <a:t> , 1.5% </a:t>
            </a:r>
            <a:r>
              <a:rPr lang="en-US" sz="1200" dirty="0" err="1" smtClean="0"/>
              <a:t>es</a:t>
            </a:r>
            <a:r>
              <a:rPr lang="en-US" sz="1200" dirty="0" smtClean="0"/>
              <a:t> </a:t>
            </a:r>
            <a:r>
              <a:rPr lang="en-US" sz="1200" dirty="0" err="1" smtClean="0"/>
              <a:t>aportado</a:t>
            </a:r>
            <a:r>
              <a:rPr lang="en-US" sz="1200" dirty="0" smtClean="0"/>
              <a:t> </a:t>
            </a:r>
            <a:r>
              <a:rPr lang="en-US" sz="1200" dirty="0" err="1" smtClean="0"/>
              <a:t>para</a:t>
            </a:r>
            <a:r>
              <a:rPr lang="en-US" sz="1200" dirty="0" smtClean="0"/>
              <a:t> el “</a:t>
            </a:r>
            <a:r>
              <a:rPr lang="es-MX" sz="1200" dirty="0" smtClean="0"/>
              <a:t>Fondo para el Taxi, la Movilidad y el Peatón”, </a:t>
            </a:r>
            <a:r>
              <a:rPr lang="en-US" sz="1200" dirty="0" err="1" smtClean="0"/>
              <a:t>destinado</a:t>
            </a:r>
            <a:r>
              <a:rPr lang="en-US" sz="1200" dirty="0" smtClean="0"/>
              <a:t> </a:t>
            </a:r>
            <a:r>
              <a:rPr lang="en-US" sz="1200" dirty="0" err="1" smtClean="0"/>
              <a:t>para</a:t>
            </a:r>
            <a:r>
              <a:rPr lang="en-US" sz="1200" dirty="0" smtClean="0"/>
              <a:t> la </a:t>
            </a:r>
            <a:r>
              <a:rPr lang="en-US" sz="1200" dirty="0" err="1" smtClean="0"/>
              <a:t>creación</a:t>
            </a:r>
            <a:r>
              <a:rPr lang="en-US" sz="1200" dirty="0" smtClean="0"/>
              <a:t> de </a:t>
            </a:r>
            <a:r>
              <a:rPr lang="en-US" sz="1200" dirty="0" err="1" smtClean="0"/>
              <a:t>infrastructura</a:t>
            </a:r>
            <a:r>
              <a:rPr lang="en-US" sz="1200" dirty="0" smtClean="0"/>
              <a:t> accessible </a:t>
            </a:r>
            <a:r>
              <a:rPr lang="en-US" sz="1200" dirty="0" err="1" smtClean="0"/>
              <a:t>y</a:t>
            </a:r>
            <a:r>
              <a:rPr lang="en-US" sz="1200" dirty="0" smtClean="0"/>
              <a:t> </a:t>
            </a:r>
            <a:r>
              <a:rPr lang="en-US" sz="1200" dirty="0" err="1" smtClean="0"/>
              <a:t>segura</a:t>
            </a:r>
            <a:r>
              <a:rPr lang="en-US" sz="1200" dirty="0" smtClean="0"/>
              <a:t>.</a:t>
            </a:r>
            <a:endParaRPr lang="es-MX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9266E-75DB-A64D-B56F-4A5E6E306CD9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42454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F63F-995E-4C8E-BCA2-E6A5AAE2AD60}" type="datetimeFigureOut">
              <a:rPr lang="es-MX" smtClean="0"/>
              <a:t>28/03/2019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4802-6540-495C-9290-FDE4A6B71D7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5299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F63F-995E-4C8E-BCA2-E6A5AAE2AD60}" type="datetimeFigureOut">
              <a:rPr lang="es-MX" smtClean="0"/>
              <a:t>28/03/2019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4802-6540-495C-9290-FDE4A6B71D7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0043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F63F-995E-4C8E-BCA2-E6A5AAE2AD60}" type="datetimeFigureOut">
              <a:rPr lang="es-MX" smtClean="0"/>
              <a:t>28/03/2019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4802-6540-495C-9290-FDE4A6B71D7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4852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F63F-995E-4C8E-BCA2-E6A5AAE2AD60}" type="datetimeFigureOut">
              <a:rPr lang="es-MX" smtClean="0"/>
              <a:t>28/03/2019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4802-6540-495C-9290-FDE4A6B71D7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7632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F63F-995E-4C8E-BCA2-E6A5AAE2AD60}" type="datetimeFigureOut">
              <a:rPr lang="es-MX" smtClean="0"/>
              <a:t>28/03/2019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4802-6540-495C-9290-FDE4A6B71D7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523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F63F-995E-4C8E-BCA2-E6A5AAE2AD60}" type="datetimeFigureOut">
              <a:rPr lang="es-MX" smtClean="0"/>
              <a:t>28/03/2019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4802-6540-495C-9290-FDE4A6B71D7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288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F63F-995E-4C8E-BCA2-E6A5AAE2AD60}" type="datetimeFigureOut">
              <a:rPr lang="es-MX" smtClean="0"/>
              <a:t>28/03/2019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4802-6540-495C-9290-FDE4A6B71D7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950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F63F-995E-4C8E-BCA2-E6A5AAE2AD60}" type="datetimeFigureOut">
              <a:rPr lang="es-MX" smtClean="0"/>
              <a:t>28/03/2019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4802-6540-495C-9290-FDE4A6B71D7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7789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F63F-995E-4C8E-BCA2-E6A5AAE2AD60}" type="datetimeFigureOut">
              <a:rPr lang="es-MX" smtClean="0"/>
              <a:t>28/03/2019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4802-6540-495C-9290-FDE4A6B71D7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3123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F63F-995E-4C8E-BCA2-E6A5AAE2AD60}" type="datetimeFigureOut">
              <a:rPr lang="es-MX" smtClean="0"/>
              <a:t>28/03/2019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4802-6540-495C-9290-FDE4A6B71D7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6209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F63F-995E-4C8E-BCA2-E6A5AAE2AD60}" type="datetimeFigureOut">
              <a:rPr lang="es-MX" smtClean="0"/>
              <a:t>28/03/2019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4802-6540-495C-9290-FDE4A6B71D7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919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BF63F-995E-4C8E-BCA2-E6A5AAE2AD60}" type="datetimeFigureOut">
              <a:rPr lang="es-MX" smtClean="0"/>
              <a:t>28/03/2019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84802-6540-495C-9290-FDE4A6B71D7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7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jpg"/><Relationship Id="rId5" Type="http://schemas.openxmlformats.org/officeDocument/2006/relationships/image" Target="../media/image20.png"/><Relationship Id="rId15" Type="http://schemas.openxmlformats.org/officeDocument/2006/relationships/image" Target="../media/image30.jp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24.jpeg"/><Relationship Id="rId1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 noGrp="1"/>
          </p:cNvSpPr>
          <p:nvPr>
            <p:ph type="ctrTitle"/>
          </p:nvPr>
        </p:nvSpPr>
        <p:spPr>
          <a:xfrm>
            <a:off x="1112565" y="121847"/>
            <a:ext cx="9829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smtClean="0">
                <a:solidFill>
                  <a:srgbClr val="8E25CF"/>
                </a:solidFill>
              </a:rPr>
              <a:t>TNC</a:t>
            </a:r>
            <a:r>
              <a:rPr lang="es-ES_tradnl" sz="4000" b="1" smtClean="0">
                <a:solidFill>
                  <a:srgbClr val="8E25CF"/>
                </a:solidFill>
              </a:rPr>
              <a:t>s:</a:t>
            </a:r>
            <a:r>
              <a:rPr lang="es-ES_tradnl" sz="4000" b="1" smtClean="0">
                <a:solidFill>
                  <a:srgbClr val="8E25CF"/>
                </a:solidFill>
              </a:rPr>
              <a:t> </a:t>
            </a:r>
            <a:r>
              <a:rPr lang="es-ES_tradnl" sz="4000" b="1" dirty="0" smtClean="0">
                <a:solidFill>
                  <a:srgbClr val="8E25CF"/>
                </a:solidFill>
              </a:rPr>
              <a:t/>
            </a:r>
            <a:br>
              <a:rPr lang="es-ES_tradnl" sz="4000" b="1" dirty="0" smtClean="0">
                <a:solidFill>
                  <a:srgbClr val="8E25CF"/>
                </a:solidFill>
              </a:rPr>
            </a:br>
            <a:r>
              <a:rPr lang="es-ES_tradnl" sz="4000" b="1" dirty="0" err="1" smtClean="0">
                <a:solidFill>
                  <a:srgbClr val="8E25CF"/>
                </a:solidFill>
              </a:rPr>
              <a:t>Regulation</a:t>
            </a:r>
            <a:r>
              <a:rPr lang="es-ES_tradnl" sz="4000" b="1" dirty="0" smtClean="0">
                <a:solidFill>
                  <a:srgbClr val="8E25CF"/>
                </a:solidFill>
              </a:rPr>
              <a:t> </a:t>
            </a:r>
            <a:r>
              <a:rPr lang="es-ES_tradnl" sz="4000" b="1" dirty="0" err="1">
                <a:solidFill>
                  <a:srgbClr val="8E25CF"/>
                </a:solidFill>
              </a:rPr>
              <a:t>P</a:t>
            </a:r>
            <a:r>
              <a:rPr lang="es-ES_tradnl" sz="4000" b="1" dirty="0" err="1" smtClean="0">
                <a:solidFill>
                  <a:srgbClr val="8E25CF"/>
                </a:solidFill>
              </a:rPr>
              <a:t>rocess</a:t>
            </a:r>
            <a:r>
              <a:rPr lang="es-ES_tradnl" sz="4000" b="1" dirty="0" smtClean="0">
                <a:solidFill>
                  <a:srgbClr val="8E25CF"/>
                </a:solidFill>
              </a:rPr>
              <a:t> in </a:t>
            </a:r>
            <a:r>
              <a:rPr lang="es-ES_tradnl" sz="4000" b="1" smtClean="0">
                <a:solidFill>
                  <a:srgbClr val="8E25CF"/>
                </a:solidFill>
              </a:rPr>
              <a:t>Mexico City</a:t>
            </a:r>
            <a:r>
              <a:rPr lang="es-ES_tradnl" sz="4000" b="1" dirty="0" smtClean="0">
                <a:solidFill>
                  <a:srgbClr val="8E25CF"/>
                </a:solidFill>
              </a:rPr>
              <a:t/>
            </a:r>
            <a:br>
              <a:rPr lang="es-ES_tradnl" sz="4000" b="1" dirty="0" smtClean="0">
                <a:solidFill>
                  <a:srgbClr val="8E25CF"/>
                </a:solidFill>
              </a:rPr>
            </a:br>
            <a:r>
              <a:rPr lang="es-ES_tradnl" sz="4000" b="1" dirty="0">
                <a:solidFill>
                  <a:srgbClr val="8E25CF"/>
                </a:solidFill>
              </a:rPr>
              <a:t/>
            </a:r>
            <a:br>
              <a:rPr lang="es-ES_tradnl" sz="4000" b="1" dirty="0">
                <a:solidFill>
                  <a:srgbClr val="8E25CF"/>
                </a:solidFill>
              </a:rPr>
            </a:br>
            <a:r>
              <a:rPr lang="es-ES_tradnl" sz="4000" b="1" dirty="0" smtClean="0">
                <a:solidFill>
                  <a:srgbClr val="8E25CF"/>
                </a:solidFill>
              </a:rPr>
              <a:t>A </a:t>
            </a:r>
            <a:r>
              <a:rPr lang="es-ES_tradnl" sz="4000" b="1" dirty="0" err="1" smtClean="0">
                <a:solidFill>
                  <a:srgbClr val="8E25CF"/>
                </a:solidFill>
              </a:rPr>
              <a:t>three</a:t>
            </a:r>
            <a:r>
              <a:rPr lang="es-ES_tradnl" sz="4000" b="1" dirty="0" smtClean="0">
                <a:solidFill>
                  <a:srgbClr val="8E25CF"/>
                </a:solidFill>
              </a:rPr>
              <a:t> </a:t>
            </a:r>
            <a:r>
              <a:rPr lang="es-ES_tradnl" sz="4000" b="1" err="1" smtClean="0">
                <a:solidFill>
                  <a:srgbClr val="8E25CF"/>
                </a:solidFill>
              </a:rPr>
              <a:t>years</a:t>
            </a:r>
            <a:r>
              <a:rPr lang="es-ES_tradnl" sz="4000" b="1" smtClean="0">
                <a:solidFill>
                  <a:srgbClr val="8E25CF"/>
                </a:solidFill>
              </a:rPr>
              <a:t> overview</a:t>
            </a:r>
            <a:r>
              <a:rPr lang="es-ES_tradnl" sz="4000" b="1" dirty="0" smtClean="0">
                <a:solidFill>
                  <a:srgbClr val="8E25CF"/>
                </a:solidFill>
              </a:rPr>
              <a:t/>
            </a:r>
            <a:br>
              <a:rPr lang="es-ES_tradnl" sz="4000" b="1" dirty="0" smtClean="0">
                <a:solidFill>
                  <a:srgbClr val="8E25CF"/>
                </a:solidFill>
              </a:rPr>
            </a:br>
            <a:r>
              <a:rPr lang="es-ES_tradnl" sz="4000" b="1" dirty="0" smtClean="0">
                <a:solidFill>
                  <a:srgbClr val="8E25CF"/>
                </a:solidFill>
              </a:rPr>
              <a:t> </a:t>
            </a:r>
            <a:endParaRPr lang="es-ES_tradnl" sz="4000" b="1" dirty="0">
              <a:solidFill>
                <a:srgbClr val="8E25CF"/>
              </a:solidFill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0" y="4075252"/>
            <a:ext cx="5602288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8990">
              <a:defRPr sz="4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s-ES_tradnl" sz="2000" b="1" i="1" err="1" smtClean="0"/>
              <a:t>Mobility</a:t>
            </a:r>
            <a:r>
              <a:rPr lang="es-ES_tradnl" sz="2000" b="1" i="1" smtClean="0"/>
              <a:t> expert</a:t>
            </a:r>
            <a:endParaRPr lang="es-ES_tradnl" sz="2000" b="1" i="1" dirty="0" smtClean="0"/>
          </a:p>
          <a:p>
            <a:pPr defTabSz="808990">
              <a:defRPr sz="4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US" sz="2000" b="1" dirty="0" smtClean="0"/>
              <a:t>Substitute Senator in Mexican Congress, and Technical </a:t>
            </a:r>
            <a:r>
              <a:rPr lang="en-US" sz="2000" b="1" dirty="0"/>
              <a:t>Secretary of the Initiative Women </a:t>
            </a:r>
            <a:r>
              <a:rPr lang="en-US" sz="2000" b="1"/>
              <a:t>in </a:t>
            </a:r>
            <a:r>
              <a:rPr lang="en-US" sz="2000" b="1" smtClean="0"/>
              <a:t>Motion</a:t>
            </a:r>
            <a:endParaRPr lang="es-ES_tradnl" sz="20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951201" y="3347863"/>
            <a:ext cx="6542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latin typeface="Arial" charset="0"/>
                <a:ea typeface="Arial" charset="0"/>
                <a:cs typeface="Arial" charset="0"/>
              </a:rPr>
              <a:t>LAURA BALLESTEROS M.</a:t>
            </a:r>
          </a:p>
          <a:p>
            <a:endParaRPr lang="es-ES_tradnl" sz="2400" dirty="0" smtClean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s-ES_tradnl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27" y="2599104"/>
            <a:ext cx="9629076" cy="377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a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2" y="2654370"/>
            <a:ext cx="2314130" cy="2314130"/>
          </a:xfrm>
          <a:prstGeom prst="rect">
            <a:avLst/>
          </a:prstGeo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5603153" y="3522537"/>
            <a:ext cx="4656526" cy="466766"/>
          </a:xfrm>
          <a:prstGeom prst="rect">
            <a:avLst/>
          </a:prstGeom>
          <a:solidFill>
            <a:srgbClr val="8E25CF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6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800" b="1" dirty="0" smtClean="0"/>
              <a:t>Debate Digital</a:t>
            </a:r>
            <a:r>
              <a:rPr lang="es-MX" sz="2800" b="1" dirty="0" smtClean="0">
                <a:solidFill>
                  <a:schemeClr val="bg1"/>
                </a:solidFill>
              </a:rPr>
              <a:t> CDMX</a:t>
            </a:r>
          </a:p>
          <a:p>
            <a:pPr algn="ctr"/>
            <a:endParaRPr lang="es-MX" sz="1600" dirty="0"/>
          </a:p>
          <a:p>
            <a:pPr algn="ctr"/>
            <a:endParaRPr lang="es-MX" sz="4400" dirty="0"/>
          </a:p>
          <a:p>
            <a:pPr algn="ctr"/>
            <a:endParaRPr lang="es-MX" sz="4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673" y="1097623"/>
            <a:ext cx="1404396" cy="58799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374" y="3533052"/>
            <a:ext cx="1010996" cy="101099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918" y="5640820"/>
            <a:ext cx="1780737" cy="117161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533" y="3484469"/>
            <a:ext cx="1690099" cy="1670081"/>
          </a:xfrm>
          <a:prstGeom prst="rect">
            <a:avLst/>
          </a:prstGeom>
        </p:spPr>
      </p:pic>
      <p:sp>
        <p:nvSpPr>
          <p:cNvPr id="13" name="Flecha derecha 12"/>
          <p:cNvSpPr/>
          <p:nvPr/>
        </p:nvSpPr>
        <p:spPr>
          <a:xfrm>
            <a:off x="2680757" y="3400004"/>
            <a:ext cx="1379465" cy="608588"/>
          </a:xfrm>
          <a:prstGeom prst="rightArrow">
            <a:avLst/>
          </a:prstGeom>
          <a:solidFill>
            <a:srgbClr val="8E25CF"/>
          </a:solidFill>
          <a:ln>
            <a:solidFill>
              <a:srgbClr val="8E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533" y="2065089"/>
            <a:ext cx="1039906" cy="103990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144" y="5806840"/>
            <a:ext cx="1898842" cy="63449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60" y="4545921"/>
            <a:ext cx="1607743" cy="93410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203" y="2107179"/>
            <a:ext cx="1228165" cy="122816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937" y="674073"/>
            <a:ext cx="1625348" cy="162534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37" y="2065089"/>
            <a:ext cx="1084729" cy="108472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890" y="4630521"/>
            <a:ext cx="1993531" cy="77498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83" y="5380319"/>
            <a:ext cx="1739945" cy="111132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97" y="1756831"/>
            <a:ext cx="1892069" cy="616517"/>
          </a:xfrm>
          <a:prstGeom prst="rect">
            <a:avLst/>
          </a:prstGeom>
        </p:spPr>
      </p:pic>
      <p:sp>
        <p:nvSpPr>
          <p:cNvPr id="23" name="Título 1"/>
          <p:cNvSpPr txBox="1">
            <a:spLocks/>
          </p:cNvSpPr>
          <p:nvPr/>
        </p:nvSpPr>
        <p:spPr>
          <a:xfrm>
            <a:off x="-1667436" y="160277"/>
            <a:ext cx="7931338" cy="138397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 err="1" smtClean="0">
                <a:solidFill>
                  <a:srgbClr val="8E25CF"/>
                </a:solidFill>
              </a:rPr>
              <a:t>Participants</a:t>
            </a:r>
            <a:endParaRPr lang="es-MX" b="1" dirty="0">
              <a:solidFill>
                <a:srgbClr val="8E25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0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2898"/>
            <a:ext cx="9614346" cy="1066892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9999356" y="5766858"/>
            <a:ext cx="2577654" cy="1091142"/>
          </a:xfrm>
        </p:spPr>
        <p:txBody>
          <a:bodyPr>
            <a:normAutofit/>
          </a:bodyPr>
          <a:lstStyle/>
          <a:p>
            <a:r>
              <a:rPr lang="es-ES_tradnl" sz="3600" b="1" smtClean="0">
                <a:latin typeface="+mn-lt"/>
              </a:rPr>
              <a:t>July </a:t>
            </a:r>
            <a:r>
              <a:rPr lang="es-ES_tradnl" sz="3600" b="1" dirty="0" smtClean="0">
                <a:latin typeface="+mn-lt"/>
              </a:rPr>
              <a:t>2015</a:t>
            </a:r>
            <a:endParaRPr lang="es-ES_tradnl" sz="3600" b="1" dirty="0">
              <a:latin typeface="+mn-lt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557632" y="136928"/>
            <a:ext cx="7982031" cy="151147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dirty="0" smtClean="0">
                <a:solidFill>
                  <a:srgbClr val="8E25CF"/>
                </a:solidFill>
              </a:rPr>
              <a:t>New</a:t>
            </a:r>
            <a:r>
              <a:rPr lang="es-MX" dirty="0" smtClean="0">
                <a:solidFill>
                  <a:srgbClr val="FF99CC"/>
                </a:solidFill>
              </a:rPr>
              <a:t> </a:t>
            </a:r>
            <a:r>
              <a:rPr lang="es-MX" dirty="0" smtClean="0"/>
              <a:t>regulation </a:t>
            </a:r>
            <a:r>
              <a:rPr lang="es-MX" dirty="0"/>
              <a:t>i</a:t>
            </a:r>
            <a:r>
              <a:rPr lang="es-MX" dirty="0" smtClean="0"/>
              <a:t>n </a:t>
            </a:r>
            <a:br>
              <a:rPr lang="es-MX" dirty="0" smtClean="0"/>
            </a:br>
            <a:r>
              <a:rPr lang="es-MX" dirty="0" smtClean="0">
                <a:solidFill>
                  <a:srgbClr val="8E25CF"/>
                </a:solidFill>
              </a:rPr>
              <a:t>CDMX. </a:t>
            </a:r>
            <a:endParaRPr lang="es-MX" dirty="0">
              <a:solidFill>
                <a:srgbClr val="8E25CF"/>
              </a:solidFill>
            </a:endParaRPr>
          </a:p>
        </p:txBody>
      </p:sp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504242" y="1888945"/>
            <a:ext cx="5864474" cy="337285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MX" dirty="0" err="1" smtClean="0"/>
              <a:t>Hereby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published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smtClean="0">
                <a:solidFill>
                  <a:srgbClr val="8E25CF"/>
                </a:solidFill>
              </a:rPr>
              <a:t>Legal </a:t>
            </a:r>
            <a:r>
              <a:rPr lang="es-MX" dirty="0" err="1" smtClean="0">
                <a:solidFill>
                  <a:srgbClr val="8E25CF"/>
                </a:solidFill>
              </a:rPr>
              <a:t>Entities</a:t>
            </a:r>
            <a:r>
              <a:rPr lang="es-MX" dirty="0" smtClean="0">
                <a:solidFill>
                  <a:srgbClr val="8E25CF"/>
                </a:solidFill>
              </a:rPr>
              <a:t> </a:t>
            </a:r>
            <a:r>
              <a:rPr lang="es-MX" dirty="0" err="1" smtClean="0">
                <a:solidFill>
                  <a:srgbClr val="8E25CF"/>
                </a:solidFill>
              </a:rPr>
              <a:t>Registration</a:t>
            </a:r>
            <a:r>
              <a:rPr lang="es-MX" dirty="0" smtClean="0">
                <a:solidFill>
                  <a:srgbClr val="8E25CF"/>
                </a:solidFill>
              </a:rPr>
              <a:t> </a:t>
            </a:r>
            <a:r>
              <a:rPr lang="es-MX" dirty="0" err="1" smtClean="0">
                <a:solidFill>
                  <a:srgbClr val="8E25CF"/>
                </a:solidFill>
              </a:rPr>
              <a:t>Agreement</a:t>
            </a:r>
            <a:r>
              <a:rPr lang="es-MX" dirty="0" smtClean="0">
                <a:solidFill>
                  <a:srgbClr val="8E25CF"/>
                </a:solidFill>
              </a:rPr>
              <a:t> </a:t>
            </a:r>
            <a:r>
              <a:rPr lang="es-MX" dirty="0" err="1" smtClean="0"/>
              <a:t>directed</a:t>
            </a:r>
            <a:r>
              <a:rPr lang="es-MX" dirty="0" smtClean="0"/>
              <a:t> </a:t>
            </a:r>
            <a:r>
              <a:rPr lang="es-MX" dirty="0" err="1" smtClean="0"/>
              <a:t>toward</a:t>
            </a:r>
            <a:r>
              <a:rPr lang="es-MX" dirty="0" smtClean="0"/>
              <a:t> </a:t>
            </a:r>
            <a:r>
              <a:rPr lang="es-MX" dirty="0" err="1" smtClean="0"/>
              <a:t>those</a:t>
            </a:r>
            <a:r>
              <a:rPr lang="es-MX" dirty="0" smtClean="0"/>
              <a:t> legal </a:t>
            </a:r>
            <a:r>
              <a:rPr lang="es-MX" dirty="0" err="1" smtClean="0"/>
              <a:t>entities</a:t>
            </a:r>
            <a:r>
              <a:rPr lang="es-MX" dirty="0" smtClean="0"/>
              <a:t> </a:t>
            </a:r>
            <a:r>
              <a:rPr lang="es-MX" dirty="0" err="1" smtClean="0"/>
              <a:t>which</a:t>
            </a:r>
            <a:r>
              <a:rPr lang="es-MX" dirty="0" smtClean="0"/>
              <a:t> </a:t>
            </a:r>
            <a:r>
              <a:rPr lang="es-MX" dirty="0" err="1" smtClean="0"/>
              <a:t>operates</a:t>
            </a:r>
            <a:r>
              <a:rPr lang="es-MX" dirty="0" smtClean="0"/>
              <a:t>, use and/</a:t>
            </a:r>
            <a:r>
              <a:rPr lang="es-MX" dirty="0" err="1" smtClean="0"/>
              <a:t>or</a:t>
            </a:r>
            <a:r>
              <a:rPr lang="es-MX" dirty="0" smtClean="0"/>
              <a:t> </a:t>
            </a:r>
            <a:r>
              <a:rPr lang="es-MX" dirty="0" err="1" smtClean="0"/>
              <a:t>manage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mobile</a:t>
            </a:r>
            <a:r>
              <a:rPr lang="es-MX" dirty="0" smtClean="0"/>
              <a:t> apps </a:t>
            </a:r>
            <a:r>
              <a:rPr lang="es-MX" dirty="0" err="1" smtClean="0"/>
              <a:t>for</a:t>
            </a:r>
            <a:r>
              <a:rPr lang="es-MX" dirty="0" smtClean="0"/>
              <a:t> Control, </a:t>
            </a:r>
            <a:r>
              <a:rPr lang="es-MX" dirty="0" err="1" smtClean="0"/>
              <a:t>Programming</a:t>
            </a:r>
            <a:r>
              <a:rPr lang="es-MX" dirty="0" smtClean="0"/>
              <a:t> and/</a:t>
            </a:r>
            <a:r>
              <a:rPr lang="es-MX" dirty="0" err="1" smtClean="0"/>
              <a:t>or</a:t>
            </a:r>
            <a:r>
              <a:rPr lang="es-MX" dirty="0" smtClean="0"/>
              <a:t> Position Tracking </a:t>
            </a:r>
            <a:r>
              <a:rPr lang="es-MX" dirty="0" err="1" smtClean="0"/>
              <a:t>on</a:t>
            </a:r>
            <a:r>
              <a:rPr lang="es-MX" dirty="0" smtClean="0"/>
              <a:t> </a:t>
            </a:r>
            <a:r>
              <a:rPr lang="es-MX" dirty="0" err="1" smtClean="0"/>
              <a:t>mobile</a:t>
            </a:r>
            <a:r>
              <a:rPr lang="es-MX" dirty="0" smtClean="0"/>
              <a:t> </a:t>
            </a:r>
            <a:r>
              <a:rPr lang="es-MX" dirty="0" err="1" smtClean="0"/>
              <a:t>devices</a:t>
            </a:r>
            <a:r>
              <a:rPr lang="es-MX" dirty="0" smtClean="0"/>
              <a:t>, </a:t>
            </a:r>
            <a:r>
              <a:rPr lang="es-MX" dirty="0" err="1" smtClean="0"/>
              <a:t>whereby</a:t>
            </a:r>
            <a:r>
              <a:rPr lang="es-MX" dirty="0" smtClean="0"/>
              <a:t> </a:t>
            </a:r>
            <a:r>
              <a:rPr lang="es-MX" dirty="0" err="1" smtClean="0"/>
              <a:t>private</a:t>
            </a:r>
            <a:r>
              <a:rPr lang="es-MX" dirty="0" smtClean="0"/>
              <a:t> individual can </a:t>
            </a:r>
            <a:r>
              <a:rPr lang="es-MX" dirty="0" err="1" smtClean="0"/>
              <a:t>contract</a:t>
            </a:r>
            <a:r>
              <a:rPr lang="es-MX" dirty="0" smtClean="0"/>
              <a:t> </a:t>
            </a:r>
            <a:r>
              <a:rPr lang="es-MX" dirty="0" err="1" smtClean="0"/>
              <a:t>service</a:t>
            </a:r>
            <a:r>
              <a:rPr lang="es-MX" dirty="0" smtClean="0"/>
              <a:t> of </a:t>
            </a:r>
            <a:r>
              <a:rPr lang="es-MX" dirty="0" err="1" smtClean="0"/>
              <a:t>public</a:t>
            </a:r>
            <a:r>
              <a:rPr lang="es-MX" dirty="0" smtClean="0"/>
              <a:t> </a:t>
            </a:r>
            <a:r>
              <a:rPr lang="es-MX" dirty="0" err="1" smtClean="0"/>
              <a:t>transportation</a:t>
            </a:r>
            <a:r>
              <a:rPr lang="es-MX" dirty="0" smtClean="0"/>
              <a:t> and </a:t>
            </a:r>
            <a:r>
              <a:rPr lang="es-MX" dirty="0" err="1" smtClean="0"/>
              <a:t>private</a:t>
            </a:r>
            <a:r>
              <a:rPr lang="es-MX" dirty="0" smtClean="0"/>
              <a:t> taxi driver </a:t>
            </a:r>
            <a:r>
              <a:rPr lang="es-MX" dirty="0" err="1" smtClean="0"/>
              <a:t>transportation</a:t>
            </a:r>
            <a:r>
              <a:rPr lang="es-MX" dirty="0" smtClean="0"/>
              <a:t>.</a:t>
            </a:r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endParaRPr lang="es-MX" dirty="0"/>
          </a:p>
        </p:txBody>
      </p:sp>
      <p:pic>
        <p:nvPicPr>
          <p:cNvPr id="8" name="Imagen 7" descr="gaof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769" y="1904995"/>
            <a:ext cx="5184836" cy="319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35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41867"/>
          </a:xfrm>
          <a:solidFill>
            <a:srgbClr val="3D035D"/>
          </a:solidFill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rgbClr val="FFFFFF"/>
                </a:solidFill>
              </a:rPr>
              <a:t>STANDARS</a:t>
            </a:r>
            <a:endParaRPr lang="es-ES_tradnl" b="1" dirty="0">
              <a:solidFill>
                <a:srgbClr val="FFFFFF"/>
              </a:solidFill>
            </a:endParaRPr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33" y="1032788"/>
            <a:ext cx="999068" cy="9990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388" y="2035091"/>
            <a:ext cx="1049867" cy="10498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547" y="4282416"/>
            <a:ext cx="1163171" cy="116317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183" y="3084958"/>
            <a:ext cx="1163171" cy="130752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34845" y="5508401"/>
            <a:ext cx="201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1.5%</a:t>
            </a:r>
            <a:endParaRPr lang="es-MX" sz="48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535523" y="1032788"/>
            <a:ext cx="42625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4400" dirty="0" err="1" smtClean="0"/>
              <a:t>Power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to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regulate</a:t>
            </a:r>
            <a:endParaRPr lang="es-ES_tradnl" sz="4400" dirty="0"/>
          </a:p>
        </p:txBody>
      </p:sp>
      <p:pic>
        <p:nvPicPr>
          <p:cNvPr id="10" name="Imagen 9" descr="flech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314950" y="1098193"/>
            <a:ext cx="1053101" cy="922292"/>
          </a:xfrm>
          <a:prstGeom prst="rect">
            <a:avLst/>
          </a:prstGeom>
        </p:spPr>
      </p:pic>
      <p:pic>
        <p:nvPicPr>
          <p:cNvPr id="11" name="Imagen 10" descr="flech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088691" y="2097261"/>
            <a:ext cx="1053101" cy="922292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842379" y="2082655"/>
            <a:ext cx="73117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400" dirty="0" err="1" smtClean="0"/>
              <a:t>Apps</a:t>
            </a:r>
            <a:r>
              <a:rPr lang="es-ES_tradnl" sz="4400" dirty="0" smtClean="0"/>
              <a:t>: </a:t>
            </a:r>
            <a:r>
              <a:rPr lang="es-ES_tradnl" sz="4400" dirty="0" err="1" smtClean="0"/>
              <a:t>Sustainable</a:t>
            </a:r>
            <a:r>
              <a:rPr lang="es-ES_tradnl" sz="4400" dirty="0" smtClean="0"/>
              <a:t> Technologies</a:t>
            </a:r>
            <a:endParaRPr lang="es-ES_tradnl" sz="4400" dirty="0"/>
          </a:p>
        </p:txBody>
      </p:sp>
      <p:pic>
        <p:nvPicPr>
          <p:cNvPr id="13" name="Imagen 12" descr="flech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314949" y="3404788"/>
            <a:ext cx="1053101" cy="922292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535523" y="3339383"/>
            <a:ext cx="31624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400" dirty="0" err="1" smtClean="0"/>
              <a:t>Driver´s</a:t>
            </a:r>
            <a:r>
              <a:rPr lang="es-ES_tradnl" sz="4400" dirty="0" smtClean="0"/>
              <a:t> Data</a:t>
            </a:r>
            <a:endParaRPr lang="es-ES_tradnl" sz="4400" dirty="0"/>
          </a:p>
        </p:txBody>
      </p:sp>
      <p:pic>
        <p:nvPicPr>
          <p:cNvPr id="15" name="Imagen 14" descr="flech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088690" y="4457890"/>
            <a:ext cx="1053101" cy="922292"/>
          </a:xfrm>
          <a:prstGeom prst="rect">
            <a:avLst/>
          </a:prstGeom>
        </p:spPr>
      </p:pic>
      <p:pic>
        <p:nvPicPr>
          <p:cNvPr id="16" name="Imagen 15" descr="flech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323362" y="5573806"/>
            <a:ext cx="1053101" cy="922291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3631029" y="4392485"/>
            <a:ext cx="55230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400" dirty="0" smtClean="0"/>
              <a:t>Vehicle Documentation</a:t>
            </a:r>
            <a:endParaRPr lang="es-ES_tradnl" sz="44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3535523" y="5569957"/>
            <a:ext cx="81612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400" dirty="0" err="1" smtClean="0"/>
              <a:t>Investment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to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Sustainable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Mobility</a:t>
            </a:r>
            <a:r>
              <a:rPr lang="es-ES_tradnl" sz="4400" dirty="0" smtClean="0"/>
              <a:t> </a:t>
            </a:r>
            <a:endParaRPr lang="es-ES_tradnl" sz="4400" dirty="0"/>
          </a:p>
        </p:txBody>
      </p:sp>
    </p:spTree>
    <p:extLst>
      <p:ext uri="{BB962C8B-B14F-4D97-AF65-F5344CB8AC3E}">
        <p14:creationId xmlns:p14="http://schemas.microsoft.com/office/powerpoint/2010/main" val="211109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2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de uber cdmx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1"/>
          <a:stretch/>
        </p:blipFill>
        <p:spPr bwMode="auto">
          <a:xfrm>
            <a:off x="3952669" y="1943985"/>
            <a:ext cx="6946231" cy="428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43714" y="252575"/>
            <a:ext cx="8944557" cy="1511470"/>
          </a:xfrm>
        </p:spPr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Uber</a:t>
            </a:r>
            <a:r>
              <a:rPr lang="es-MX" dirty="0" smtClean="0"/>
              <a:t> in </a:t>
            </a:r>
            <a:r>
              <a:rPr lang="es-MX" b="1" dirty="0" smtClean="0">
                <a:solidFill>
                  <a:schemeClr val="bg1"/>
                </a:solidFill>
              </a:rPr>
              <a:t>CMDX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73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642" y="3887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sz="8800" dirty="0" err="1" smtClean="0"/>
              <a:t>Timeline</a:t>
            </a:r>
            <a:endParaRPr lang="es-MX" sz="8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57445" y="2201599"/>
            <a:ext cx="1574547" cy="3210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MX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20, 2015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Los hechos fueron denunciados por Edgar Molina, solicitante del servicio, a través de su perfil de Facebook. Foto: Tomada de Twitter/@Edgar_s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558" y="3399880"/>
            <a:ext cx="2735658" cy="205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de flecha 4"/>
          <p:cNvCxnSpPr/>
          <p:nvPr/>
        </p:nvCxnSpPr>
        <p:spPr>
          <a:xfrm>
            <a:off x="1678665" y="1918922"/>
            <a:ext cx="9902577" cy="0"/>
          </a:xfrm>
          <a:prstGeom prst="straightConnector1">
            <a:avLst/>
          </a:prstGeom>
          <a:ln w="136525">
            <a:solidFill>
              <a:srgbClr val="8E25CF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/>
          <p:cNvSpPr/>
          <p:nvPr/>
        </p:nvSpPr>
        <p:spPr>
          <a:xfrm>
            <a:off x="4880233" y="1735790"/>
            <a:ext cx="308585" cy="309280"/>
          </a:xfrm>
          <a:prstGeom prst="ellipse">
            <a:avLst/>
          </a:prstGeom>
          <a:solidFill>
            <a:srgbClr val="8E25CF"/>
          </a:solidFill>
          <a:ln>
            <a:solidFill>
              <a:srgbClr val="8E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633"/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6892985" y="2203926"/>
            <a:ext cx="1574547" cy="32109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6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dirty="0" err="1" smtClean="0"/>
              <a:t>May</a:t>
            </a:r>
            <a:r>
              <a:rPr lang="es-MX" sz="1600" dirty="0" smtClean="0"/>
              <a:t> 25, 2015</a:t>
            </a:r>
            <a:endParaRPr lang="es-MX" sz="1600" dirty="0"/>
          </a:p>
        </p:txBody>
      </p:sp>
      <p:pic>
        <p:nvPicPr>
          <p:cNvPr id="1028" name="Picture 4" descr="http://www.dineroenimagen.com/media/dinero/tendencias_ub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26"/>
          <a:stretch/>
        </p:blipFill>
        <p:spPr bwMode="auto">
          <a:xfrm>
            <a:off x="6711594" y="3244010"/>
            <a:ext cx="1739073" cy="258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8353681" y="5747579"/>
            <a:ext cx="2295815" cy="308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703" dirty="0"/>
              <a:t>http://www.excelsior.com.mx/hacker/2015/05/25/1025912</a:t>
            </a:r>
          </a:p>
        </p:txBody>
      </p:sp>
      <p:sp>
        <p:nvSpPr>
          <p:cNvPr id="9" name="Rectángulo 8"/>
          <p:cNvSpPr/>
          <p:nvPr/>
        </p:nvSpPr>
        <p:spPr>
          <a:xfrm>
            <a:off x="8637493" y="5638865"/>
            <a:ext cx="2022185" cy="308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703" dirty="0"/>
              <a:t>http://www.dineroenimagen.com/2015-03-21/52813</a:t>
            </a:r>
          </a:p>
        </p:txBody>
      </p:sp>
      <p:sp>
        <p:nvSpPr>
          <p:cNvPr id="12" name="Elipse 11"/>
          <p:cNvSpPr/>
          <p:nvPr/>
        </p:nvSpPr>
        <p:spPr>
          <a:xfrm>
            <a:off x="7299816" y="1738737"/>
            <a:ext cx="308585" cy="309280"/>
          </a:xfrm>
          <a:prstGeom prst="ellipse">
            <a:avLst/>
          </a:prstGeom>
          <a:solidFill>
            <a:srgbClr val="8E25CF"/>
          </a:solidFill>
          <a:ln>
            <a:solidFill>
              <a:srgbClr val="8E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633"/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>
          <a:xfrm>
            <a:off x="3773638" y="2720739"/>
            <a:ext cx="2520110" cy="5830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6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600" dirty="0" smtClean="0"/>
              <a:t>Taxi vs Uber</a:t>
            </a:r>
            <a:endParaRPr lang="es-MX" sz="1600" dirty="0"/>
          </a:p>
        </p:txBody>
      </p:sp>
      <p:sp>
        <p:nvSpPr>
          <p:cNvPr id="14" name="Marcador de contenido 2"/>
          <p:cNvSpPr txBox="1">
            <a:spLocks/>
          </p:cNvSpPr>
          <p:nvPr/>
        </p:nvSpPr>
        <p:spPr>
          <a:xfrm>
            <a:off x="6629953" y="2767006"/>
            <a:ext cx="1870102" cy="321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6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600" dirty="0" smtClean="0"/>
              <a:t>TT #</a:t>
            </a:r>
            <a:r>
              <a:rPr lang="es-MX" sz="1600" dirty="0" err="1" smtClean="0"/>
              <a:t>UberSeQueda</a:t>
            </a:r>
            <a:endParaRPr lang="es-MX" sz="1600" dirty="0"/>
          </a:p>
        </p:txBody>
      </p:sp>
      <p:sp>
        <p:nvSpPr>
          <p:cNvPr id="17" name="Marcador de contenido 2"/>
          <p:cNvSpPr txBox="1">
            <a:spLocks/>
          </p:cNvSpPr>
          <p:nvPr/>
        </p:nvSpPr>
        <p:spPr>
          <a:xfrm>
            <a:off x="8975673" y="2181234"/>
            <a:ext cx="1574547" cy="32109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6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dirty="0" err="1" smtClean="0"/>
              <a:t>January</a:t>
            </a:r>
            <a:r>
              <a:rPr lang="es-MX" sz="1600" dirty="0" smtClean="0"/>
              <a:t> 11, 2016</a:t>
            </a:r>
            <a:endParaRPr lang="es-MX" sz="1600" dirty="0"/>
          </a:p>
        </p:txBody>
      </p:sp>
      <p:sp>
        <p:nvSpPr>
          <p:cNvPr id="15" name="Rectángulo 14"/>
          <p:cNvSpPr/>
          <p:nvPr/>
        </p:nvSpPr>
        <p:spPr>
          <a:xfrm>
            <a:off x="8039745" y="5855128"/>
            <a:ext cx="2630115" cy="20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703" dirty="0"/>
              <a:t>https://s3.amazonaws.com/poderpda/2016/04/tarifa-uber.jpg</a:t>
            </a:r>
          </a:p>
        </p:txBody>
      </p:sp>
      <p:sp>
        <p:nvSpPr>
          <p:cNvPr id="20" name="Elipse 19"/>
          <p:cNvSpPr/>
          <p:nvPr/>
        </p:nvSpPr>
        <p:spPr>
          <a:xfrm>
            <a:off x="9454362" y="1738737"/>
            <a:ext cx="308585" cy="309280"/>
          </a:xfrm>
          <a:prstGeom prst="ellipse">
            <a:avLst/>
          </a:prstGeom>
          <a:solidFill>
            <a:srgbClr val="8E25CF"/>
          </a:solidFill>
          <a:ln>
            <a:solidFill>
              <a:srgbClr val="8E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633"/>
          </a:p>
        </p:txBody>
      </p:sp>
      <p:sp>
        <p:nvSpPr>
          <p:cNvPr id="21" name="Marcador de contenido 2"/>
          <p:cNvSpPr txBox="1">
            <a:spLocks/>
          </p:cNvSpPr>
          <p:nvPr/>
        </p:nvSpPr>
        <p:spPr>
          <a:xfrm>
            <a:off x="8677399" y="2722713"/>
            <a:ext cx="2171093" cy="6081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6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600" dirty="0" err="1" smtClean="0"/>
              <a:t>Start</a:t>
            </a:r>
            <a:r>
              <a:rPr lang="es-MX" sz="1600" dirty="0" smtClean="0"/>
              <a:t> </a:t>
            </a:r>
            <a:r>
              <a:rPr lang="es-MX" sz="1600" dirty="0"/>
              <a:t>Uber Pool </a:t>
            </a:r>
            <a:r>
              <a:rPr lang="es-MX" sz="1600" dirty="0" smtClean="0"/>
              <a:t>in CDMX</a:t>
            </a:r>
            <a:endParaRPr lang="es-MX" sz="1600" dirty="0"/>
          </a:p>
        </p:txBody>
      </p:sp>
      <p:sp>
        <p:nvSpPr>
          <p:cNvPr id="16" name="Rectángulo 15"/>
          <p:cNvSpPr/>
          <p:nvPr/>
        </p:nvSpPr>
        <p:spPr>
          <a:xfrm>
            <a:off x="3812418" y="5993401"/>
            <a:ext cx="6857442" cy="22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844" dirty="0"/>
              <a:t>http://www.sdpnoticias.com/local/ciudad-de-mexico/2016/05/30/buscan-crear-aplicacion-para-uberizar-a-taxis-de-la-cdmx</a:t>
            </a:r>
          </a:p>
        </p:txBody>
      </p:sp>
      <p:pic>
        <p:nvPicPr>
          <p:cNvPr id="4" name="Picture 2" descr="Uber Poo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6" r="24381"/>
          <a:stretch/>
        </p:blipFill>
        <p:spPr bwMode="auto">
          <a:xfrm>
            <a:off x="8729200" y="3404333"/>
            <a:ext cx="1850836" cy="166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.blogs.es/dc8778/650_1000_uber/1366_20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5" r="5898"/>
          <a:stretch/>
        </p:blipFill>
        <p:spPr bwMode="auto">
          <a:xfrm>
            <a:off x="1543920" y="3447560"/>
            <a:ext cx="2114639" cy="187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Marcador de contenido 2"/>
          <p:cNvSpPr txBox="1">
            <a:spLocks/>
          </p:cNvSpPr>
          <p:nvPr/>
        </p:nvSpPr>
        <p:spPr>
          <a:xfrm>
            <a:off x="1829475" y="2228202"/>
            <a:ext cx="1574547" cy="32109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6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dirty="0" smtClean="0"/>
              <a:t>June 18, 2014</a:t>
            </a:r>
            <a:endParaRPr lang="es-MX" sz="1600" dirty="0"/>
          </a:p>
        </p:txBody>
      </p:sp>
      <p:sp>
        <p:nvSpPr>
          <p:cNvPr id="30" name="Elipse 29"/>
          <p:cNvSpPr/>
          <p:nvPr/>
        </p:nvSpPr>
        <p:spPr>
          <a:xfrm>
            <a:off x="2388612" y="1764282"/>
            <a:ext cx="308585" cy="309280"/>
          </a:xfrm>
          <a:prstGeom prst="ellipse">
            <a:avLst/>
          </a:prstGeom>
          <a:solidFill>
            <a:srgbClr val="8E25CF"/>
          </a:solidFill>
          <a:ln>
            <a:solidFill>
              <a:srgbClr val="8E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633"/>
          </a:p>
        </p:txBody>
      </p:sp>
      <p:sp>
        <p:nvSpPr>
          <p:cNvPr id="31" name="Marcador de contenido 2"/>
          <p:cNvSpPr txBox="1">
            <a:spLocks/>
          </p:cNvSpPr>
          <p:nvPr/>
        </p:nvSpPr>
        <p:spPr>
          <a:xfrm>
            <a:off x="1469490" y="2703937"/>
            <a:ext cx="2134187" cy="321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6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600" dirty="0"/>
              <a:t>Uber </a:t>
            </a:r>
            <a:r>
              <a:rPr lang="es-MX" sz="1600" dirty="0" err="1" smtClean="0"/>
              <a:t>arrives</a:t>
            </a:r>
            <a:r>
              <a:rPr lang="es-MX" sz="1600" dirty="0" smtClean="0"/>
              <a:t> in </a:t>
            </a:r>
            <a:r>
              <a:rPr lang="es-MX" sz="1600" dirty="0" err="1" smtClean="0"/>
              <a:t>Mexico</a:t>
            </a:r>
            <a:endParaRPr lang="es-MX" sz="1600" dirty="0"/>
          </a:p>
        </p:txBody>
      </p:sp>
      <p:sp>
        <p:nvSpPr>
          <p:cNvPr id="22" name="Rectángulo 21"/>
          <p:cNvSpPr/>
          <p:nvPr/>
        </p:nvSpPr>
        <p:spPr>
          <a:xfrm>
            <a:off x="6088050" y="6118414"/>
            <a:ext cx="4571628" cy="1897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MX" sz="633" dirty="0"/>
              <a:t>http://www.xataka.com.mx/gadgets-y-coches/uber-en-mexico-la-competencia-a-taxistas-mexicanos-ha-llegado</a:t>
            </a:r>
          </a:p>
        </p:txBody>
      </p:sp>
    </p:spTree>
    <p:extLst>
      <p:ext uri="{BB962C8B-B14F-4D97-AF65-F5344CB8AC3E}">
        <p14:creationId xmlns:p14="http://schemas.microsoft.com/office/powerpoint/2010/main" val="2781506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de flecha 4"/>
          <p:cNvCxnSpPr/>
          <p:nvPr/>
        </p:nvCxnSpPr>
        <p:spPr>
          <a:xfrm>
            <a:off x="1678665" y="1918922"/>
            <a:ext cx="9727272" cy="6131"/>
          </a:xfrm>
          <a:prstGeom prst="straightConnector1">
            <a:avLst/>
          </a:prstGeom>
          <a:ln w="136525">
            <a:solidFill>
              <a:srgbClr val="8E25CF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contenido 2"/>
          <p:cNvSpPr txBox="1">
            <a:spLocks/>
          </p:cNvSpPr>
          <p:nvPr/>
        </p:nvSpPr>
        <p:spPr>
          <a:xfrm>
            <a:off x="6384545" y="2189721"/>
            <a:ext cx="1574547" cy="32109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6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87" dirty="0" smtClean="0"/>
              <a:t>June 17, 2016</a:t>
            </a:r>
            <a:endParaRPr lang="es-MX" sz="1687" dirty="0"/>
          </a:p>
        </p:txBody>
      </p:sp>
      <p:sp>
        <p:nvSpPr>
          <p:cNvPr id="20" name="Elipse 19"/>
          <p:cNvSpPr/>
          <p:nvPr/>
        </p:nvSpPr>
        <p:spPr>
          <a:xfrm>
            <a:off x="6894766" y="1764282"/>
            <a:ext cx="308585" cy="309280"/>
          </a:xfrm>
          <a:prstGeom prst="ellipse">
            <a:avLst/>
          </a:prstGeom>
          <a:solidFill>
            <a:srgbClr val="8E25CF"/>
          </a:solidFill>
          <a:ln>
            <a:solidFill>
              <a:srgbClr val="8E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633"/>
          </a:p>
        </p:txBody>
      </p:sp>
      <p:sp>
        <p:nvSpPr>
          <p:cNvPr id="21" name="Marcador de contenido 2"/>
          <p:cNvSpPr txBox="1">
            <a:spLocks/>
          </p:cNvSpPr>
          <p:nvPr/>
        </p:nvSpPr>
        <p:spPr>
          <a:xfrm>
            <a:off x="5826169" y="2599355"/>
            <a:ext cx="2374721" cy="6081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6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600" dirty="0" err="1" smtClean="0"/>
              <a:t>LabCDMX</a:t>
            </a:r>
            <a:r>
              <a:rPr lang="es-MX" sz="1600" dirty="0" smtClean="0"/>
              <a:t> and </a:t>
            </a:r>
            <a:r>
              <a:rPr lang="es-MX" sz="1600"/>
              <a:t>SEMOVI </a:t>
            </a:r>
            <a:r>
              <a:rPr lang="es-MX" sz="1600" smtClean="0"/>
              <a:t>organized </a:t>
            </a:r>
            <a:r>
              <a:rPr lang="es-MX" sz="1600" dirty="0" smtClean="0"/>
              <a:t>debate </a:t>
            </a:r>
            <a:r>
              <a:rPr lang="es-MX" sz="1600" dirty="0" err="1" smtClean="0"/>
              <a:t>with</a:t>
            </a:r>
            <a:r>
              <a:rPr lang="es-MX" sz="1600" dirty="0" smtClean="0"/>
              <a:t> apps Uber and </a:t>
            </a:r>
            <a:r>
              <a:rPr lang="es-MX" sz="1600" dirty="0" err="1" smtClean="0"/>
              <a:t>Cabify</a:t>
            </a:r>
            <a:r>
              <a:rPr lang="es-MX" sz="1600" dirty="0"/>
              <a:t>, </a:t>
            </a:r>
            <a:r>
              <a:rPr lang="es-MX" sz="1600" dirty="0" smtClean="0"/>
              <a:t>taxi drivers and </a:t>
            </a:r>
            <a:r>
              <a:rPr lang="es-MX" sz="1600" dirty="0" err="1" smtClean="0"/>
              <a:t>experts</a:t>
            </a:r>
            <a:r>
              <a:rPr lang="es-MX" sz="1600" dirty="0" smtClean="0"/>
              <a:t>.</a:t>
            </a:r>
            <a:endParaRPr lang="es-MX" sz="1600" dirty="0"/>
          </a:p>
        </p:txBody>
      </p:sp>
      <p:sp>
        <p:nvSpPr>
          <p:cNvPr id="22" name="Marcador de contenido 2"/>
          <p:cNvSpPr txBox="1">
            <a:spLocks/>
          </p:cNvSpPr>
          <p:nvPr/>
        </p:nvSpPr>
        <p:spPr>
          <a:xfrm>
            <a:off x="4105249" y="2160759"/>
            <a:ext cx="1574547" cy="32109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6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87" dirty="0" err="1" smtClean="0"/>
              <a:t>May</a:t>
            </a:r>
            <a:r>
              <a:rPr lang="es-MX" sz="1687" dirty="0" smtClean="0"/>
              <a:t> 30, 2016</a:t>
            </a:r>
            <a:endParaRPr lang="es-MX" sz="1687" dirty="0"/>
          </a:p>
        </p:txBody>
      </p:sp>
      <p:sp>
        <p:nvSpPr>
          <p:cNvPr id="23" name="Elipse 22"/>
          <p:cNvSpPr/>
          <p:nvPr/>
        </p:nvSpPr>
        <p:spPr>
          <a:xfrm>
            <a:off x="4526553" y="1781169"/>
            <a:ext cx="308585" cy="309280"/>
          </a:xfrm>
          <a:prstGeom prst="ellipse">
            <a:avLst/>
          </a:prstGeom>
          <a:solidFill>
            <a:srgbClr val="8E25CF"/>
          </a:solidFill>
          <a:ln>
            <a:solidFill>
              <a:srgbClr val="8E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633"/>
          </a:p>
        </p:txBody>
      </p:sp>
      <p:sp>
        <p:nvSpPr>
          <p:cNvPr id="24" name="Marcador de contenido 2"/>
          <p:cNvSpPr txBox="1">
            <a:spLocks/>
          </p:cNvSpPr>
          <p:nvPr/>
        </p:nvSpPr>
        <p:spPr>
          <a:xfrm>
            <a:off x="3766809" y="2757389"/>
            <a:ext cx="1912987" cy="6081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6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600" dirty="0" err="1" smtClean="0"/>
              <a:t>Implementation</a:t>
            </a:r>
            <a:r>
              <a:rPr lang="es-MX" sz="1600" dirty="0" smtClean="0"/>
              <a:t> of taxis apps.</a:t>
            </a:r>
            <a:endParaRPr lang="es-MX" sz="1600" dirty="0"/>
          </a:p>
        </p:txBody>
      </p:sp>
      <p:sp>
        <p:nvSpPr>
          <p:cNvPr id="16" name="Rectángulo 15"/>
          <p:cNvSpPr/>
          <p:nvPr/>
        </p:nvSpPr>
        <p:spPr>
          <a:xfrm>
            <a:off x="3812418" y="5831110"/>
            <a:ext cx="6857442" cy="20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703" dirty="0"/>
              <a:t>http://www.sdpnoticias.com/local/ciudad-de-mexico/2016/05/30/buscan-crear-aplicacion-para-uberizar-a-taxis-de-la-cdmx</a:t>
            </a:r>
          </a:p>
        </p:txBody>
      </p:sp>
      <p:pic>
        <p:nvPicPr>
          <p:cNvPr id="1032" name="Picture 8" descr="https://i2.sdpnoticias.com/sdpnoticias/2016/05/30/1343_taxis_620x3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7"/>
          <a:stretch/>
        </p:blipFill>
        <p:spPr bwMode="auto">
          <a:xfrm>
            <a:off x="3620178" y="3667750"/>
            <a:ext cx="2073199" cy="179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6098232" y="5718352"/>
            <a:ext cx="4571628" cy="2005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MX" sz="703" dirty="0"/>
              <a:t>http://www.excelsior.com.mx/comunidad/2016/07/14/1104876</a:t>
            </a:r>
          </a:p>
        </p:txBody>
      </p:sp>
      <p:sp>
        <p:nvSpPr>
          <p:cNvPr id="28" name="Marcador de contenido 2"/>
          <p:cNvSpPr txBox="1">
            <a:spLocks/>
          </p:cNvSpPr>
          <p:nvPr/>
        </p:nvSpPr>
        <p:spPr>
          <a:xfrm>
            <a:off x="8833973" y="2174608"/>
            <a:ext cx="1574547" cy="32109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6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87" dirty="0" err="1" smtClean="0"/>
              <a:t>July</a:t>
            </a:r>
            <a:r>
              <a:rPr lang="es-MX" sz="1687" dirty="0" smtClean="0"/>
              <a:t> 14, 2016</a:t>
            </a:r>
            <a:endParaRPr lang="es-MX" sz="1687" dirty="0"/>
          </a:p>
        </p:txBody>
      </p:sp>
      <p:sp>
        <p:nvSpPr>
          <p:cNvPr id="29" name="Elipse 28"/>
          <p:cNvSpPr/>
          <p:nvPr/>
        </p:nvSpPr>
        <p:spPr>
          <a:xfrm>
            <a:off x="9240337" y="1781169"/>
            <a:ext cx="308585" cy="309280"/>
          </a:xfrm>
          <a:prstGeom prst="ellipse">
            <a:avLst/>
          </a:prstGeom>
          <a:solidFill>
            <a:srgbClr val="8E25CF"/>
          </a:solidFill>
          <a:ln>
            <a:solidFill>
              <a:srgbClr val="8E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633"/>
          </a:p>
        </p:txBody>
      </p:sp>
      <p:sp>
        <p:nvSpPr>
          <p:cNvPr id="30" name="Marcador de contenido 2"/>
          <p:cNvSpPr txBox="1">
            <a:spLocks/>
          </p:cNvSpPr>
          <p:nvPr/>
        </p:nvSpPr>
        <p:spPr>
          <a:xfrm>
            <a:off x="8453071" y="2695132"/>
            <a:ext cx="2336350" cy="6081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6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600" dirty="0" err="1" smtClean="0"/>
              <a:t>Manifestation</a:t>
            </a:r>
            <a:r>
              <a:rPr lang="es-MX" sz="1600" dirty="0" smtClean="0"/>
              <a:t> of taxi drivers.</a:t>
            </a:r>
          </a:p>
          <a:p>
            <a:pPr algn="ctr"/>
            <a:r>
              <a:rPr lang="es-MX" sz="1600" dirty="0" err="1" smtClean="0"/>
              <a:t>Request</a:t>
            </a:r>
            <a:r>
              <a:rPr lang="es-MX" sz="1600" dirty="0" smtClean="0"/>
              <a:t> </a:t>
            </a:r>
            <a:r>
              <a:rPr lang="es-MX" sz="1600" err="1" smtClean="0"/>
              <a:t>for</a:t>
            </a:r>
            <a:r>
              <a:rPr lang="es-MX" sz="1600" smtClean="0"/>
              <a:t> suspension </a:t>
            </a:r>
            <a:r>
              <a:rPr lang="es-MX" sz="1600" dirty="0" smtClean="0"/>
              <a:t>of Uber Pool</a:t>
            </a:r>
            <a:endParaRPr lang="es-MX" sz="1600" dirty="0"/>
          </a:p>
        </p:txBody>
      </p:sp>
      <p:pic>
        <p:nvPicPr>
          <p:cNvPr id="31" name="Picture 2" descr="http://www.excelsior.com.mx/media/styles/imagen_portada_grande/public/pictures/2016/07/14/14819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782" y="3768036"/>
            <a:ext cx="2223311" cy="166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g.informador.com.mx/biblioteca/imagen/370x277/1187/11861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480" y="3682103"/>
            <a:ext cx="2374721" cy="177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/>
          <p:cNvSpPr/>
          <p:nvPr/>
        </p:nvSpPr>
        <p:spPr>
          <a:xfrm>
            <a:off x="6960505" y="5590691"/>
            <a:ext cx="3709355" cy="265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562" dirty="0"/>
              <a:t>http://www.informador.com.mx/mexico/2015/599380/6/abren-al-publico-foro-sobre-taxistas-uber-y-cabify-en-el-df.htm</a:t>
            </a:r>
          </a:p>
        </p:txBody>
      </p:sp>
      <p:sp>
        <p:nvSpPr>
          <p:cNvPr id="19" name="Marcador de contenido 2"/>
          <p:cNvSpPr txBox="1">
            <a:spLocks/>
          </p:cNvSpPr>
          <p:nvPr/>
        </p:nvSpPr>
        <p:spPr>
          <a:xfrm>
            <a:off x="2010637" y="2209602"/>
            <a:ext cx="1574547" cy="32109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6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87" dirty="0" err="1" smtClean="0"/>
              <a:t>April</a:t>
            </a:r>
            <a:r>
              <a:rPr lang="es-MX" sz="1687" dirty="0" smtClean="0"/>
              <a:t> 12, 2016</a:t>
            </a:r>
            <a:endParaRPr lang="es-MX" sz="1687" dirty="0"/>
          </a:p>
        </p:txBody>
      </p:sp>
      <p:pic>
        <p:nvPicPr>
          <p:cNvPr id="25" name="Picture 6" descr="https://s3.amazonaws.com/poderpda/2016/04/tarifa-ub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876" y="3667750"/>
            <a:ext cx="1747612" cy="190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lipse 25"/>
          <p:cNvSpPr/>
          <p:nvPr/>
        </p:nvSpPr>
        <p:spPr>
          <a:xfrm>
            <a:off x="2434759" y="1766596"/>
            <a:ext cx="308585" cy="309280"/>
          </a:xfrm>
          <a:prstGeom prst="ellipse">
            <a:avLst/>
          </a:prstGeom>
          <a:solidFill>
            <a:srgbClr val="8E25CF"/>
          </a:solidFill>
          <a:ln>
            <a:solidFill>
              <a:srgbClr val="8E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633"/>
          </a:p>
        </p:txBody>
      </p:sp>
      <p:sp>
        <p:nvSpPr>
          <p:cNvPr id="27" name="Marcador de contenido 2"/>
          <p:cNvSpPr txBox="1">
            <a:spLocks/>
          </p:cNvSpPr>
          <p:nvPr/>
        </p:nvSpPr>
        <p:spPr>
          <a:xfrm>
            <a:off x="1524372" y="2499027"/>
            <a:ext cx="1946275" cy="6081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6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sz="1406" dirty="0"/>
          </a:p>
        </p:txBody>
      </p:sp>
      <p:sp>
        <p:nvSpPr>
          <p:cNvPr id="32" name="Título 1"/>
          <p:cNvSpPr>
            <a:spLocks noGrp="1"/>
          </p:cNvSpPr>
          <p:nvPr>
            <p:ph type="title"/>
          </p:nvPr>
        </p:nvSpPr>
        <p:spPr>
          <a:xfrm>
            <a:off x="1065642" y="3887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sz="8800" dirty="0" err="1" smtClean="0"/>
              <a:t>Timeline</a:t>
            </a:r>
            <a:endParaRPr lang="es-MX" sz="8800" dirty="0"/>
          </a:p>
        </p:txBody>
      </p:sp>
      <p:sp>
        <p:nvSpPr>
          <p:cNvPr id="6" name="CuadroTexto 5"/>
          <p:cNvSpPr txBox="1"/>
          <p:nvPr/>
        </p:nvSpPr>
        <p:spPr>
          <a:xfrm>
            <a:off x="1905899" y="2718786"/>
            <a:ext cx="1906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smtClean="0">
                <a:latin typeface="Arial" panose="020B0604020202020204" pitchFamily="34" charset="0"/>
                <a:cs typeface="Arial" panose="020B0604020202020204" pitchFamily="34" charset="0"/>
              </a:rPr>
              <a:t>Surge pricing 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694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41362" y="330908"/>
            <a:ext cx="55205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err="1" smtClean="0">
                <a:solidFill>
                  <a:srgbClr val="8E25CF"/>
                </a:solidFill>
              </a:rPr>
              <a:t>Stakeholders</a:t>
            </a:r>
            <a:endParaRPr lang="es-ES_tradnl" sz="4000" b="1" dirty="0">
              <a:solidFill>
                <a:srgbClr val="8E25CF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284" y="1734669"/>
            <a:ext cx="4958869" cy="4328989"/>
          </a:xfrm>
          <a:prstGeom prst="rect">
            <a:avLst/>
          </a:prstGeo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7866185" y="-144546"/>
            <a:ext cx="4325815" cy="44451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6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sz="4800" dirty="0"/>
          </a:p>
          <a:p>
            <a:r>
              <a:rPr lang="es-MX" sz="2400" dirty="0" err="1" smtClean="0"/>
              <a:t>Operating</a:t>
            </a:r>
            <a:r>
              <a:rPr lang="es-MX" sz="2400" dirty="0" smtClean="0"/>
              <a:t> </a:t>
            </a:r>
            <a:r>
              <a:rPr lang="es-MX" sz="2400" dirty="0" err="1" smtClean="0"/>
              <a:t>Companies</a:t>
            </a:r>
            <a:endParaRPr lang="es-MX" sz="2400" dirty="0" smtClean="0"/>
          </a:p>
          <a:p>
            <a:endParaRPr lang="es-MX" sz="2400" dirty="0"/>
          </a:p>
          <a:p>
            <a:r>
              <a:rPr lang="es-MX" sz="2400" dirty="0" err="1" smtClean="0"/>
              <a:t>Dealerships</a:t>
            </a:r>
            <a:endParaRPr lang="es-MX" sz="2400" dirty="0" smtClean="0"/>
          </a:p>
          <a:p>
            <a:endParaRPr lang="es-MX" sz="2400" dirty="0" smtClean="0"/>
          </a:p>
          <a:p>
            <a:r>
              <a:rPr lang="es-MX" sz="2400" dirty="0" err="1" smtClean="0"/>
              <a:t>NGOs</a:t>
            </a:r>
            <a:endParaRPr lang="es-MX" sz="2400" dirty="0" smtClean="0"/>
          </a:p>
          <a:p>
            <a:endParaRPr lang="es-MX" sz="2400" dirty="0" smtClean="0"/>
          </a:p>
          <a:p>
            <a:r>
              <a:rPr lang="es-MX" sz="2400" dirty="0" err="1" smtClean="0"/>
              <a:t>Experts</a:t>
            </a:r>
            <a:r>
              <a:rPr lang="es-MX" sz="2400" dirty="0" smtClean="0"/>
              <a:t> and Civil </a:t>
            </a:r>
            <a:r>
              <a:rPr lang="es-MX" sz="2400" dirty="0" err="1" smtClean="0"/>
              <a:t>Society</a:t>
            </a:r>
            <a:endParaRPr lang="es-MX" sz="2400" dirty="0"/>
          </a:p>
          <a:p>
            <a:endParaRPr lang="es-MX" sz="2400" dirty="0" smtClean="0"/>
          </a:p>
          <a:p>
            <a:r>
              <a:rPr lang="es-MX" sz="2400" dirty="0" err="1" smtClean="0"/>
              <a:t>Government</a:t>
            </a:r>
            <a:r>
              <a:rPr lang="es-MX" sz="2400" dirty="0" smtClean="0"/>
              <a:t> </a:t>
            </a:r>
          </a:p>
          <a:p>
            <a:endParaRPr lang="es-MX" sz="2400" dirty="0" smtClean="0"/>
          </a:p>
          <a:p>
            <a:r>
              <a:rPr lang="es-MX" sz="2400" dirty="0" err="1" smtClean="0"/>
              <a:t>Automotive</a:t>
            </a:r>
            <a:r>
              <a:rPr lang="es-MX" sz="2400" dirty="0" smtClean="0"/>
              <a:t> </a:t>
            </a:r>
            <a:r>
              <a:rPr lang="es-MX" sz="2400" dirty="0" err="1" smtClean="0"/>
              <a:t>Companies</a:t>
            </a:r>
            <a:r>
              <a:rPr lang="es-MX" sz="2400" dirty="0" smtClean="0"/>
              <a:t> </a:t>
            </a:r>
          </a:p>
          <a:p>
            <a:endParaRPr lang="es-MX" sz="2400" dirty="0" smtClean="0"/>
          </a:p>
          <a:p>
            <a:r>
              <a:rPr lang="es-MX" sz="2400" dirty="0" err="1" smtClean="0"/>
              <a:t>Insurers</a:t>
            </a:r>
            <a:endParaRPr lang="es-MX" sz="2400" dirty="0" smtClean="0"/>
          </a:p>
          <a:p>
            <a:endParaRPr lang="es-MX" sz="1800" dirty="0" smtClean="0"/>
          </a:p>
          <a:p>
            <a:endParaRPr lang="es-MX" sz="1800" dirty="0"/>
          </a:p>
          <a:p>
            <a:endParaRPr lang="es-MX" sz="1800" dirty="0"/>
          </a:p>
        </p:txBody>
      </p:sp>
      <p:sp>
        <p:nvSpPr>
          <p:cNvPr id="7" name="Elipse 6"/>
          <p:cNvSpPr/>
          <p:nvPr/>
        </p:nvSpPr>
        <p:spPr>
          <a:xfrm>
            <a:off x="7216312" y="684851"/>
            <a:ext cx="308585" cy="309280"/>
          </a:xfrm>
          <a:prstGeom prst="ellipse">
            <a:avLst/>
          </a:prstGeom>
          <a:solidFill>
            <a:srgbClr val="8E25CF"/>
          </a:solidFill>
          <a:ln>
            <a:solidFill>
              <a:srgbClr val="8E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633"/>
          </a:p>
        </p:txBody>
      </p:sp>
      <p:sp>
        <p:nvSpPr>
          <p:cNvPr id="8" name="Elipse 7"/>
          <p:cNvSpPr/>
          <p:nvPr/>
        </p:nvSpPr>
        <p:spPr>
          <a:xfrm>
            <a:off x="7232664" y="1580029"/>
            <a:ext cx="308585" cy="309280"/>
          </a:xfrm>
          <a:prstGeom prst="ellipse">
            <a:avLst/>
          </a:prstGeom>
          <a:solidFill>
            <a:srgbClr val="8E25CF"/>
          </a:solidFill>
          <a:ln>
            <a:solidFill>
              <a:srgbClr val="8E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633"/>
          </a:p>
        </p:txBody>
      </p:sp>
      <p:sp>
        <p:nvSpPr>
          <p:cNvPr id="9" name="Elipse 8"/>
          <p:cNvSpPr/>
          <p:nvPr/>
        </p:nvSpPr>
        <p:spPr>
          <a:xfrm>
            <a:off x="7277000" y="2501626"/>
            <a:ext cx="308585" cy="309280"/>
          </a:xfrm>
          <a:prstGeom prst="ellipse">
            <a:avLst/>
          </a:prstGeom>
          <a:solidFill>
            <a:srgbClr val="8E25CF"/>
          </a:solidFill>
          <a:ln>
            <a:solidFill>
              <a:srgbClr val="8E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633"/>
          </a:p>
        </p:txBody>
      </p:sp>
      <p:sp>
        <p:nvSpPr>
          <p:cNvPr id="10" name="Elipse 9"/>
          <p:cNvSpPr/>
          <p:nvPr/>
        </p:nvSpPr>
        <p:spPr>
          <a:xfrm>
            <a:off x="7277000" y="3454000"/>
            <a:ext cx="308585" cy="309280"/>
          </a:xfrm>
          <a:prstGeom prst="ellipse">
            <a:avLst/>
          </a:prstGeom>
          <a:solidFill>
            <a:srgbClr val="8E25CF"/>
          </a:solidFill>
          <a:ln>
            <a:solidFill>
              <a:srgbClr val="8E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633"/>
          </a:p>
        </p:txBody>
      </p:sp>
      <p:sp>
        <p:nvSpPr>
          <p:cNvPr id="11" name="Elipse 10"/>
          <p:cNvSpPr/>
          <p:nvPr/>
        </p:nvSpPr>
        <p:spPr>
          <a:xfrm>
            <a:off x="7277000" y="4388097"/>
            <a:ext cx="308585" cy="309280"/>
          </a:xfrm>
          <a:prstGeom prst="ellipse">
            <a:avLst/>
          </a:prstGeom>
          <a:solidFill>
            <a:srgbClr val="8E25CF"/>
          </a:solidFill>
          <a:ln>
            <a:solidFill>
              <a:srgbClr val="8E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633"/>
          </a:p>
        </p:txBody>
      </p:sp>
      <p:sp>
        <p:nvSpPr>
          <p:cNvPr id="12" name="Elipse 11"/>
          <p:cNvSpPr/>
          <p:nvPr/>
        </p:nvSpPr>
        <p:spPr>
          <a:xfrm>
            <a:off x="7276998" y="5204581"/>
            <a:ext cx="308585" cy="309280"/>
          </a:xfrm>
          <a:prstGeom prst="ellipse">
            <a:avLst/>
          </a:prstGeom>
          <a:solidFill>
            <a:srgbClr val="8E25CF"/>
          </a:solidFill>
          <a:ln>
            <a:solidFill>
              <a:srgbClr val="8E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633"/>
          </a:p>
        </p:txBody>
      </p:sp>
      <p:sp>
        <p:nvSpPr>
          <p:cNvPr id="13" name="Elipse 12"/>
          <p:cNvSpPr/>
          <p:nvPr/>
        </p:nvSpPr>
        <p:spPr>
          <a:xfrm>
            <a:off x="7276998" y="6126178"/>
            <a:ext cx="308585" cy="309280"/>
          </a:xfrm>
          <a:prstGeom prst="ellipse">
            <a:avLst/>
          </a:prstGeom>
          <a:solidFill>
            <a:srgbClr val="8E25CF"/>
          </a:solidFill>
          <a:ln>
            <a:solidFill>
              <a:srgbClr val="8E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633"/>
          </a:p>
        </p:txBody>
      </p:sp>
    </p:spTree>
    <p:extLst>
      <p:ext uri="{BB962C8B-B14F-4D97-AF65-F5344CB8AC3E}">
        <p14:creationId xmlns:p14="http://schemas.microsoft.com/office/powerpoint/2010/main" val="2421913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2280391" y="533728"/>
            <a:ext cx="7243482" cy="646331"/>
          </a:xfrm>
          <a:prstGeom prst="rect">
            <a:avLst/>
          </a:prstGeom>
          <a:solidFill>
            <a:srgbClr val="8E25CF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000" b="1" dirty="0" err="1" smtClean="0">
                <a:solidFill>
                  <a:schemeClr val="bg1"/>
                </a:solidFill>
              </a:rPr>
              <a:t>Next</a:t>
            </a:r>
            <a:r>
              <a:rPr lang="es-ES_tradnl" sz="4000" b="1" dirty="0" smtClean="0">
                <a:solidFill>
                  <a:schemeClr val="bg1"/>
                </a:solidFill>
              </a:rPr>
              <a:t> </a:t>
            </a:r>
            <a:r>
              <a:rPr lang="es-ES_tradnl" sz="4000" b="1" dirty="0" err="1" smtClean="0">
                <a:solidFill>
                  <a:schemeClr val="bg1"/>
                </a:solidFill>
              </a:rPr>
              <a:t>steps</a:t>
            </a:r>
            <a:endParaRPr lang="es-ES_tradnl" sz="4000" b="1" dirty="0">
              <a:solidFill>
                <a:schemeClr val="bg1"/>
              </a:solidFill>
            </a:endParaRPr>
          </a:p>
        </p:txBody>
      </p:sp>
      <p:pic>
        <p:nvPicPr>
          <p:cNvPr id="5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56" y="2035748"/>
            <a:ext cx="1494325" cy="3031695"/>
          </a:xfrm>
          <a:solidFill>
            <a:srgbClr val="8E25CF"/>
          </a:solidFill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284" y="1843558"/>
            <a:ext cx="1516147" cy="3075968"/>
          </a:xfrm>
          <a:prstGeom prst="rect">
            <a:avLst/>
          </a:prstGeom>
          <a:solidFill>
            <a:srgbClr val="8E25CF"/>
          </a:solidFill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2385603" y="1709086"/>
            <a:ext cx="7033059" cy="39252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6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800" b="1" dirty="0" err="1" smtClean="0"/>
              <a:t>Collaboration</a:t>
            </a:r>
            <a:r>
              <a:rPr lang="es-MX" sz="1800" b="1" dirty="0" smtClean="0"/>
              <a:t> </a:t>
            </a:r>
            <a:r>
              <a:rPr lang="es-MX" sz="1800" b="1" dirty="0" err="1" smtClean="0"/>
              <a:t>with</a:t>
            </a:r>
            <a:r>
              <a:rPr lang="es-MX" sz="1800" b="1" dirty="0" smtClean="0"/>
              <a:t> </a:t>
            </a:r>
          </a:p>
          <a:p>
            <a:pPr algn="ctr"/>
            <a:r>
              <a:rPr lang="es-MX" sz="1800" b="1" dirty="0" err="1" smtClean="0"/>
              <a:t>Government</a:t>
            </a:r>
            <a:r>
              <a:rPr lang="es-MX" sz="1800" b="1" dirty="0" smtClean="0"/>
              <a:t> / </a:t>
            </a:r>
            <a:r>
              <a:rPr lang="es-MX" sz="1800" b="1" dirty="0" err="1" smtClean="0"/>
              <a:t>Private</a:t>
            </a:r>
            <a:r>
              <a:rPr lang="es-MX" sz="1800" b="1" dirty="0" smtClean="0"/>
              <a:t> </a:t>
            </a:r>
            <a:r>
              <a:rPr lang="es-MX" sz="1800" b="1" dirty="0" err="1" smtClean="0"/>
              <a:t>Initiative</a:t>
            </a:r>
            <a:r>
              <a:rPr lang="es-MX" sz="1800" b="1" dirty="0" smtClean="0"/>
              <a:t> / Civil </a:t>
            </a:r>
            <a:r>
              <a:rPr lang="es-MX" sz="1800" b="1" dirty="0" err="1" smtClean="0"/>
              <a:t>Society</a:t>
            </a:r>
            <a:r>
              <a:rPr lang="es-MX" sz="1800" b="1" dirty="0" smtClean="0"/>
              <a:t> </a:t>
            </a:r>
          </a:p>
          <a:p>
            <a:pPr algn="ctr"/>
            <a:endParaRPr lang="es-MX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smtClean="0"/>
              <a:t>Strategic alliances</a:t>
            </a:r>
            <a:endParaRPr lang="es-MX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 smtClean="0"/>
              <a:t>Data </a:t>
            </a:r>
            <a:r>
              <a:rPr lang="es-MX" sz="1800" err="1" smtClean="0"/>
              <a:t>collection</a:t>
            </a:r>
            <a:r>
              <a:rPr lang="es-MX" sz="1800" smtClean="0"/>
              <a:t> </a:t>
            </a:r>
            <a:endParaRPr lang="es-MX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smtClean="0"/>
              <a:t>Analyze </a:t>
            </a:r>
            <a:r>
              <a:rPr lang="es-MX" sz="1800" dirty="0" smtClean="0"/>
              <a:t>and </a:t>
            </a:r>
            <a:r>
              <a:rPr lang="es-MX" sz="1800" err="1" smtClean="0"/>
              <a:t>evaluate</a:t>
            </a:r>
            <a:r>
              <a:rPr lang="es-MX" sz="180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smtClean="0"/>
              <a:t>Generate </a:t>
            </a:r>
            <a:r>
              <a:rPr lang="es-MX" sz="1800" dirty="0" err="1" smtClean="0"/>
              <a:t>conditions</a:t>
            </a:r>
            <a:r>
              <a:rPr lang="es-MX" sz="1800" dirty="0" smtClean="0"/>
              <a:t> </a:t>
            </a:r>
            <a:r>
              <a:rPr lang="es-MX" sz="1800" err="1" smtClean="0"/>
              <a:t>conducive</a:t>
            </a:r>
            <a:r>
              <a:rPr lang="es-MX" sz="1800" smtClean="0"/>
              <a:t> to </a:t>
            </a:r>
            <a:r>
              <a:rPr lang="es-MX" sz="1800" dirty="0" err="1" smtClean="0"/>
              <a:t>economic</a:t>
            </a:r>
            <a:r>
              <a:rPr lang="es-MX" sz="1800" dirty="0" smtClean="0"/>
              <a:t> and </a:t>
            </a:r>
            <a:r>
              <a:rPr lang="es-MX" sz="1800" dirty="0" err="1" smtClean="0"/>
              <a:t>technical</a:t>
            </a:r>
            <a:r>
              <a:rPr lang="es-MX" sz="1800" dirty="0" smtClean="0"/>
              <a:t> </a:t>
            </a:r>
            <a:r>
              <a:rPr lang="es-MX" sz="1800" dirty="0" err="1" smtClean="0"/>
              <a:t>development</a:t>
            </a:r>
            <a:r>
              <a:rPr lang="es-MX" sz="1800" dirty="0" smtClean="0"/>
              <a:t>.</a:t>
            </a:r>
            <a:endParaRPr lang="es-MX" sz="1800" dirty="0"/>
          </a:p>
          <a:p>
            <a:pPr algn="ctr"/>
            <a:endParaRPr lang="es-MX" sz="1800" dirty="0"/>
          </a:p>
        </p:txBody>
      </p:sp>
    </p:spTree>
    <p:extLst>
      <p:ext uri="{BB962C8B-B14F-4D97-AF65-F5344CB8AC3E}">
        <p14:creationId xmlns:p14="http://schemas.microsoft.com/office/powerpoint/2010/main" val="1902412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8387330" cy="5123537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marL="3657600" lvl="8" indent="0" algn="ctr">
              <a:buNone/>
            </a:pPr>
            <a:endParaRPr lang="es-MX" sz="7800" dirty="0" smtClean="0">
              <a:solidFill>
                <a:srgbClr val="E80E8A"/>
              </a:solidFill>
            </a:endParaRPr>
          </a:p>
          <a:p>
            <a:pPr marL="3657600" lvl="8" indent="0" algn="ctr">
              <a:buNone/>
            </a:pPr>
            <a:endParaRPr lang="es-MX" sz="7800" dirty="0">
              <a:solidFill>
                <a:srgbClr val="E80E8A"/>
              </a:solidFill>
            </a:endParaRPr>
          </a:p>
          <a:p>
            <a:pPr marL="3657600" lvl="8" indent="0" algn="ctr">
              <a:buNone/>
            </a:pPr>
            <a:r>
              <a:rPr lang="es-MX" sz="7800" dirty="0" smtClean="0">
                <a:solidFill>
                  <a:srgbClr val="FF99CC"/>
                </a:solidFill>
              </a:rPr>
              <a:t>  </a:t>
            </a:r>
            <a:r>
              <a:rPr lang="es-MX" sz="7800" dirty="0" smtClean="0">
                <a:solidFill>
                  <a:srgbClr val="8E25CF"/>
                </a:solidFill>
              </a:rPr>
              <a:t>¡Gracias!</a:t>
            </a:r>
          </a:p>
          <a:p>
            <a:pPr algn="ctr"/>
            <a:endParaRPr lang="es-MX" sz="8800" dirty="0">
              <a:solidFill>
                <a:srgbClr val="E80E8A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0098" y="5123537"/>
            <a:ext cx="457240" cy="45724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8915400" y="5634813"/>
            <a:ext cx="3105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="1" dirty="0"/>
              <a:t>@</a:t>
            </a:r>
            <a:r>
              <a:rPr lang="es-ES_tradnl" sz="2800" b="1" dirty="0" err="1"/>
              <a:t>LBallesterosM</a:t>
            </a:r>
            <a:endParaRPr lang="es-ES_tradnl" sz="2800" b="1" dirty="0"/>
          </a:p>
        </p:txBody>
      </p:sp>
    </p:spTree>
    <p:extLst>
      <p:ext uri="{BB962C8B-B14F-4D97-AF65-F5344CB8AC3E}">
        <p14:creationId xmlns:p14="http://schemas.microsoft.com/office/powerpoint/2010/main" val="3617815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2722923" y="493387"/>
            <a:ext cx="7243482" cy="646331"/>
          </a:xfrm>
          <a:prstGeom prst="rect">
            <a:avLst/>
          </a:prstGeom>
          <a:solidFill>
            <a:srgbClr val="8E25CF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000" b="1" smtClean="0">
                <a:solidFill>
                  <a:schemeClr val="bg1"/>
                </a:solidFill>
              </a:rPr>
              <a:t>Global context</a:t>
            </a:r>
            <a:endParaRPr lang="es-ES_tradnl" sz="4000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691" y="2245217"/>
            <a:ext cx="6062346" cy="3565586"/>
          </a:xfrm>
          <a:prstGeom prst="rect">
            <a:avLst/>
          </a:prstGeom>
        </p:spPr>
      </p:pic>
      <p:sp>
        <p:nvSpPr>
          <p:cNvPr id="9" name="Elipse 8"/>
          <p:cNvSpPr/>
          <p:nvPr/>
        </p:nvSpPr>
        <p:spPr>
          <a:xfrm>
            <a:off x="522514" y="1652300"/>
            <a:ext cx="1117600" cy="1074057"/>
          </a:xfrm>
          <a:prstGeom prst="ellipse">
            <a:avLst/>
          </a:prstGeom>
          <a:solidFill>
            <a:srgbClr val="8E25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33CC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19727" y="1839992"/>
            <a:ext cx="1090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smtClean="0">
                <a:solidFill>
                  <a:schemeClr val="bg1"/>
                </a:solidFill>
              </a:rPr>
              <a:t>March </a:t>
            </a:r>
            <a:r>
              <a:rPr lang="es-MX" b="1" dirty="0" smtClean="0">
                <a:solidFill>
                  <a:schemeClr val="bg1"/>
                </a:solidFill>
              </a:rPr>
              <a:t>2010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075546" y="1924283"/>
            <a:ext cx="3011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smtClean="0"/>
              <a:t>UberCap </a:t>
            </a:r>
            <a:r>
              <a:rPr lang="es-MX" sz="2000" b="1" err="1" smtClean="0"/>
              <a:t>startup</a:t>
            </a:r>
            <a:r>
              <a:rPr lang="es-MX" sz="2000" b="1" smtClean="0"/>
              <a:t> enters </a:t>
            </a:r>
            <a:r>
              <a:rPr lang="es-MX" sz="2000" b="1" dirty="0" smtClean="0"/>
              <a:t>US</a:t>
            </a:r>
            <a:endParaRPr lang="es-MX" sz="2000" b="1" dirty="0"/>
          </a:p>
        </p:txBody>
      </p:sp>
      <p:sp>
        <p:nvSpPr>
          <p:cNvPr id="12" name="Elipse 11"/>
          <p:cNvSpPr/>
          <p:nvPr/>
        </p:nvSpPr>
        <p:spPr>
          <a:xfrm>
            <a:off x="544285" y="3175094"/>
            <a:ext cx="1117600" cy="1074057"/>
          </a:xfrm>
          <a:prstGeom prst="ellipse">
            <a:avLst/>
          </a:prstGeom>
          <a:solidFill>
            <a:srgbClr val="8E25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33CC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767336" y="3381679"/>
            <a:ext cx="1090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smtClean="0">
                <a:solidFill>
                  <a:schemeClr val="bg1"/>
                </a:solidFill>
              </a:rPr>
              <a:t>May </a:t>
            </a:r>
            <a:r>
              <a:rPr lang="es-MX" b="1" dirty="0" smtClean="0">
                <a:solidFill>
                  <a:schemeClr val="bg1"/>
                </a:solidFill>
              </a:rPr>
              <a:t>2011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 flipH="1">
            <a:off x="2075546" y="3381679"/>
            <a:ext cx="3182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smtClean="0"/>
              <a:t>Cabify opens in </a:t>
            </a:r>
            <a:r>
              <a:rPr lang="es-MX" sz="2000" b="1" dirty="0" err="1" smtClean="0"/>
              <a:t>Spain</a:t>
            </a:r>
            <a:r>
              <a:rPr lang="es-MX" sz="2000" b="1" dirty="0" smtClean="0"/>
              <a:t> </a:t>
            </a:r>
            <a:endParaRPr lang="es-MX" sz="2000" b="1" dirty="0"/>
          </a:p>
        </p:txBody>
      </p:sp>
      <p:sp>
        <p:nvSpPr>
          <p:cNvPr id="15" name="Elipse 14"/>
          <p:cNvSpPr/>
          <p:nvPr/>
        </p:nvSpPr>
        <p:spPr>
          <a:xfrm>
            <a:off x="522514" y="4736746"/>
            <a:ext cx="1117600" cy="1074057"/>
          </a:xfrm>
          <a:prstGeom prst="ellipse">
            <a:avLst/>
          </a:prstGeom>
          <a:solidFill>
            <a:srgbClr val="8E25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33CC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67336" y="4957887"/>
            <a:ext cx="1090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smtClean="0">
                <a:solidFill>
                  <a:schemeClr val="bg1"/>
                </a:solidFill>
              </a:rPr>
              <a:t>June </a:t>
            </a:r>
            <a:r>
              <a:rPr lang="es-MX" b="1" dirty="0" smtClean="0">
                <a:solidFill>
                  <a:schemeClr val="bg1"/>
                </a:solidFill>
              </a:rPr>
              <a:t>2014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125720" y="4896332"/>
            <a:ext cx="2293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smtClean="0"/>
              <a:t>Uber launches </a:t>
            </a:r>
            <a:r>
              <a:rPr lang="es-MX" sz="2000" b="1" err="1" smtClean="0"/>
              <a:t>activities</a:t>
            </a:r>
            <a:r>
              <a:rPr lang="es-MX" sz="2000" b="1" smtClean="0"/>
              <a:t> in </a:t>
            </a:r>
            <a:r>
              <a:rPr lang="es-MX" sz="2000" b="1" dirty="0" err="1" smtClean="0"/>
              <a:t>Mexico</a:t>
            </a:r>
            <a:endParaRPr lang="es-MX" sz="2000" b="1" dirty="0"/>
          </a:p>
        </p:txBody>
      </p:sp>
      <p:cxnSp>
        <p:nvCxnSpPr>
          <p:cNvPr id="19" name="Conector recto 18"/>
          <p:cNvCxnSpPr>
            <a:stCxn id="9" idx="4"/>
          </p:cNvCxnSpPr>
          <p:nvPr/>
        </p:nvCxnSpPr>
        <p:spPr>
          <a:xfrm>
            <a:off x="1081314" y="2726357"/>
            <a:ext cx="0" cy="4341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>
            <a:endCxn id="15" idx="0"/>
          </p:cNvCxnSpPr>
          <p:nvPr/>
        </p:nvCxnSpPr>
        <p:spPr>
          <a:xfrm>
            <a:off x="1081314" y="4249151"/>
            <a:ext cx="0" cy="4875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377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2722923" y="493387"/>
            <a:ext cx="7243482" cy="646331"/>
          </a:xfrm>
          <a:prstGeom prst="rect">
            <a:avLst/>
          </a:prstGeom>
          <a:solidFill>
            <a:srgbClr val="8E25CF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000" b="1" dirty="0" err="1" smtClean="0">
                <a:solidFill>
                  <a:schemeClr val="bg1"/>
                </a:solidFill>
              </a:rPr>
              <a:t>Background</a:t>
            </a:r>
            <a:r>
              <a:rPr lang="es-ES_tradnl" sz="4000" b="1" dirty="0" smtClean="0">
                <a:solidFill>
                  <a:schemeClr val="bg1"/>
                </a:solidFill>
              </a:rPr>
              <a:t>  CDMX</a:t>
            </a:r>
            <a:endParaRPr lang="es-ES_tradnl" sz="4000" b="1" dirty="0">
              <a:solidFill>
                <a:schemeClr val="bg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43" y="1139718"/>
            <a:ext cx="10856686" cy="52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7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 descr="taxi ap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598" y="2535859"/>
            <a:ext cx="1493649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20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21" descr="ciudad.png"/>
          <p:cNvPicPr>
            <a:picLocks noChangeAspect="1"/>
          </p:cNvPicPr>
          <p:nvPr/>
        </p:nvPicPr>
        <p:blipFill>
          <a:blip r:embed="rId2"/>
          <a:srcRect l="-14873" r="-14873"/>
          <a:stretch>
            <a:fillRect/>
          </a:stretch>
        </p:blipFill>
        <p:spPr>
          <a:xfrm>
            <a:off x="-1910376" y="0"/>
            <a:ext cx="16012751" cy="69568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843" y="2544049"/>
            <a:ext cx="4037278" cy="3832340"/>
          </a:xfrm>
          <a:prstGeom prst="rect">
            <a:avLst/>
          </a:prstGeom>
        </p:spPr>
      </p:pic>
      <p:sp>
        <p:nvSpPr>
          <p:cNvPr id="8" name="Título 3"/>
          <p:cNvSpPr txBox="1">
            <a:spLocks/>
          </p:cNvSpPr>
          <p:nvPr/>
        </p:nvSpPr>
        <p:spPr>
          <a:xfrm>
            <a:off x="373620" y="383957"/>
            <a:ext cx="7243482" cy="646331"/>
          </a:xfrm>
          <a:prstGeom prst="rect">
            <a:avLst/>
          </a:prstGeom>
          <a:solidFill>
            <a:srgbClr val="8E25CF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000" b="1" dirty="0" err="1" smtClean="0">
                <a:solidFill>
                  <a:schemeClr val="bg1"/>
                </a:solidFill>
              </a:rPr>
              <a:t>Background</a:t>
            </a:r>
            <a:r>
              <a:rPr lang="es-ES_tradnl" sz="4000" b="1" dirty="0" smtClean="0">
                <a:solidFill>
                  <a:schemeClr val="bg1"/>
                </a:solidFill>
              </a:rPr>
              <a:t>  CDMX</a:t>
            </a:r>
            <a:endParaRPr lang="es-ES_tradnl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81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21" y="1327905"/>
            <a:ext cx="3792041" cy="74987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466248"/>
            <a:ext cx="55205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err="1" smtClean="0">
                <a:solidFill>
                  <a:srgbClr val="8E25CF"/>
                </a:solidFill>
              </a:rPr>
              <a:t>Mobility</a:t>
            </a:r>
            <a:r>
              <a:rPr lang="es-ES_tradnl" sz="4000" b="1" dirty="0" smtClean="0">
                <a:solidFill>
                  <a:srgbClr val="8E25CF"/>
                </a:solidFill>
              </a:rPr>
              <a:t> </a:t>
            </a:r>
            <a:r>
              <a:rPr lang="es-ES_tradnl" sz="4000" b="1" dirty="0" err="1" smtClean="0">
                <a:solidFill>
                  <a:srgbClr val="8E25CF"/>
                </a:solidFill>
              </a:rPr>
              <a:t>Law</a:t>
            </a:r>
            <a:endParaRPr lang="es-ES_tradnl" sz="4000" b="1" dirty="0">
              <a:solidFill>
                <a:srgbClr val="8E25CF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993927" y="2416696"/>
            <a:ext cx="784459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Technology</a:t>
            </a:r>
            <a:endParaRPr lang="es-MX" sz="2400" dirty="0" smtClean="0"/>
          </a:p>
          <a:p>
            <a:endParaRPr lang="es-MX" dirty="0"/>
          </a:p>
          <a:p>
            <a:r>
              <a:rPr lang="es-MX" sz="2400" dirty="0" err="1" smtClean="0"/>
              <a:t>Innovation</a:t>
            </a:r>
            <a:endParaRPr lang="es-MX" sz="2400" dirty="0" smtClean="0"/>
          </a:p>
          <a:p>
            <a:endParaRPr lang="es-MX" sz="2400" dirty="0"/>
          </a:p>
          <a:p>
            <a:r>
              <a:rPr lang="es-MX" sz="2400" dirty="0" smtClean="0"/>
              <a:t>Regulation</a:t>
            </a:r>
          </a:p>
          <a:p>
            <a:endParaRPr lang="es-MX" dirty="0"/>
          </a:p>
          <a:p>
            <a:r>
              <a:rPr lang="es-MX" sz="2400" dirty="0" err="1" smtClean="0"/>
              <a:t>Investmen</a:t>
            </a:r>
            <a:r>
              <a:rPr lang="es-MX" sz="2400" dirty="0" err="1"/>
              <a:t>t</a:t>
            </a:r>
            <a:endParaRPr lang="es-MX" sz="2400" dirty="0"/>
          </a:p>
        </p:txBody>
      </p:sp>
      <p:sp>
        <p:nvSpPr>
          <p:cNvPr id="10" name="Flecha derecha 9"/>
          <p:cNvSpPr/>
          <p:nvPr/>
        </p:nvSpPr>
        <p:spPr>
          <a:xfrm>
            <a:off x="911329" y="2521821"/>
            <a:ext cx="882316" cy="347264"/>
          </a:xfrm>
          <a:prstGeom prst="rightArrow">
            <a:avLst/>
          </a:prstGeom>
          <a:solidFill>
            <a:srgbClr val="8E25CF"/>
          </a:solidFill>
          <a:ln>
            <a:solidFill>
              <a:srgbClr val="8E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Flecha derecha 11"/>
          <p:cNvSpPr/>
          <p:nvPr/>
        </p:nvSpPr>
        <p:spPr>
          <a:xfrm>
            <a:off x="911329" y="3146468"/>
            <a:ext cx="882316" cy="347264"/>
          </a:xfrm>
          <a:prstGeom prst="rightArrow">
            <a:avLst/>
          </a:prstGeom>
          <a:solidFill>
            <a:srgbClr val="8E25CF"/>
          </a:solidFill>
          <a:ln>
            <a:solidFill>
              <a:srgbClr val="8E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Flecha derecha 12"/>
          <p:cNvSpPr/>
          <p:nvPr/>
        </p:nvSpPr>
        <p:spPr>
          <a:xfrm>
            <a:off x="922966" y="3884513"/>
            <a:ext cx="882316" cy="347264"/>
          </a:xfrm>
          <a:prstGeom prst="rightArrow">
            <a:avLst/>
          </a:prstGeom>
          <a:solidFill>
            <a:srgbClr val="8E25CF"/>
          </a:solidFill>
          <a:ln>
            <a:solidFill>
              <a:srgbClr val="8E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Flecha derecha 13"/>
          <p:cNvSpPr/>
          <p:nvPr/>
        </p:nvSpPr>
        <p:spPr>
          <a:xfrm>
            <a:off x="922966" y="4562422"/>
            <a:ext cx="882316" cy="347264"/>
          </a:xfrm>
          <a:prstGeom prst="rightArrow">
            <a:avLst/>
          </a:prstGeom>
          <a:solidFill>
            <a:srgbClr val="8E25CF"/>
          </a:solidFill>
          <a:ln>
            <a:solidFill>
              <a:srgbClr val="8E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CuadroTexto 14"/>
          <p:cNvSpPr txBox="1"/>
          <p:nvPr/>
        </p:nvSpPr>
        <p:spPr>
          <a:xfrm>
            <a:off x="9838517" y="5982169"/>
            <a:ext cx="195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b="1" smtClean="0"/>
              <a:t>July </a:t>
            </a:r>
            <a:r>
              <a:rPr lang="es-ES_tradnl" sz="3600" b="1" dirty="0" smtClean="0"/>
              <a:t>2014</a:t>
            </a:r>
            <a:endParaRPr lang="es-ES_tradnl" sz="3600" b="1" dirty="0"/>
          </a:p>
        </p:txBody>
      </p:sp>
      <p:pic>
        <p:nvPicPr>
          <p:cNvPr id="16" name="Marcador de contenido 3" descr="mobiliry law.png"/>
          <p:cNvPicPr>
            <a:picLocks noChangeAspect="1"/>
          </p:cNvPicPr>
          <p:nvPr/>
        </p:nvPicPr>
        <p:blipFill>
          <a:blip r:embed="rId3"/>
          <a:srcRect l="-16339" r="-16339"/>
          <a:stretch>
            <a:fillRect/>
          </a:stretch>
        </p:blipFill>
        <p:spPr>
          <a:xfrm>
            <a:off x="3964774" y="1811774"/>
            <a:ext cx="8948399" cy="370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54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9935178" y="5952691"/>
            <a:ext cx="210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b="1" smtClean="0"/>
              <a:t>June </a:t>
            </a:r>
            <a:r>
              <a:rPr lang="es-ES_tradnl" sz="3600" b="1" dirty="0" smtClean="0"/>
              <a:t>2015</a:t>
            </a:r>
            <a:endParaRPr lang="es-ES_tradnl" sz="36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481263" y="473954"/>
            <a:ext cx="577105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4800" b="1" dirty="0" err="1" smtClean="0">
                <a:solidFill>
                  <a:srgbClr val="8E25CF"/>
                </a:solidFill>
                <a:latin typeface="Arial Black"/>
                <a:cs typeface="Arial Black"/>
              </a:rPr>
              <a:t>Proposal</a:t>
            </a:r>
            <a:r>
              <a:rPr lang="es-ES_tradnl" sz="4800" b="1" dirty="0" smtClean="0">
                <a:solidFill>
                  <a:srgbClr val="8E25CF"/>
                </a:solidFill>
                <a:latin typeface="Arial Black"/>
                <a:cs typeface="Arial Black"/>
              </a:rPr>
              <a:t>: </a:t>
            </a:r>
            <a:r>
              <a:rPr lang="es-ES_tradnl" sz="4800" b="1" dirty="0" err="1" smtClean="0">
                <a:solidFill>
                  <a:srgbClr val="8E25CF"/>
                </a:solidFill>
                <a:latin typeface="Arial Black"/>
                <a:cs typeface="Arial Black"/>
              </a:rPr>
              <a:t>New</a:t>
            </a:r>
            <a:r>
              <a:rPr lang="es-ES_tradnl" sz="4800" b="1" dirty="0" smtClean="0">
                <a:solidFill>
                  <a:srgbClr val="8E25CF"/>
                </a:solidFill>
                <a:latin typeface="Arial Black"/>
                <a:cs typeface="Arial Black"/>
              </a:rPr>
              <a:t> </a:t>
            </a:r>
            <a:r>
              <a:rPr lang="es-ES_tradnl" sz="4800" b="1" dirty="0" err="1" smtClean="0">
                <a:solidFill>
                  <a:srgbClr val="8E25CF"/>
                </a:solidFill>
                <a:latin typeface="Arial Black"/>
                <a:cs typeface="Arial Black"/>
              </a:rPr>
              <a:t>Regulation</a:t>
            </a:r>
            <a:r>
              <a:rPr lang="es-ES_tradnl" sz="4800" b="1" dirty="0" smtClean="0">
                <a:solidFill>
                  <a:srgbClr val="8E25CF"/>
                </a:solidFill>
                <a:latin typeface="Arial Black"/>
                <a:cs typeface="Arial Black"/>
              </a:rPr>
              <a:t> </a:t>
            </a:r>
            <a:endParaRPr lang="es-ES_tradnl" sz="4800" b="1" dirty="0">
              <a:solidFill>
                <a:srgbClr val="8E25CF"/>
              </a:solidFill>
              <a:latin typeface="Arial Black"/>
              <a:cs typeface="Arial Black"/>
            </a:endParaRPr>
          </a:p>
        </p:txBody>
      </p:sp>
      <p:pic>
        <p:nvPicPr>
          <p:cNvPr id="6" name="Imagen 5" descr="asamblea 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132" y="702505"/>
            <a:ext cx="1078400" cy="1112557"/>
          </a:xfrm>
          <a:prstGeom prst="rect">
            <a:avLst/>
          </a:prstGeom>
        </p:spPr>
      </p:pic>
      <p:pic>
        <p:nvPicPr>
          <p:cNvPr id="7" name="Imagen 6" descr="flech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945078" y="724506"/>
            <a:ext cx="809511" cy="1068554"/>
          </a:xfrm>
          <a:prstGeom prst="rect">
            <a:avLst/>
          </a:prstGeom>
          <a:noFill/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7428" y="664346"/>
            <a:ext cx="1103472" cy="1109568"/>
          </a:xfrm>
          <a:prstGeom prst="rect">
            <a:avLst/>
          </a:prstGeom>
        </p:spPr>
      </p:pic>
      <p:pic>
        <p:nvPicPr>
          <p:cNvPr id="9" name="Imagen 8" descr="la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4217" y="590435"/>
            <a:ext cx="1135873" cy="113587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3826" y="2401899"/>
            <a:ext cx="10196279" cy="383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45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0" y="209213"/>
            <a:ext cx="7931338" cy="138397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 err="1" smtClean="0">
                <a:solidFill>
                  <a:srgbClr val="8E25CF"/>
                </a:solidFill>
              </a:rPr>
              <a:t>Negotiation</a:t>
            </a:r>
            <a:r>
              <a:rPr lang="es-MX" b="1" dirty="0" smtClean="0">
                <a:solidFill>
                  <a:srgbClr val="8E25CF"/>
                </a:solidFill>
              </a:rPr>
              <a:t> </a:t>
            </a:r>
            <a:r>
              <a:rPr lang="es-MX" b="1" dirty="0" err="1" smtClean="0">
                <a:solidFill>
                  <a:srgbClr val="8E25CF"/>
                </a:solidFill>
              </a:rPr>
              <a:t>Mechanisms</a:t>
            </a:r>
            <a:endParaRPr lang="es-MX" b="1" dirty="0">
              <a:solidFill>
                <a:srgbClr val="8E25CF"/>
              </a:solidFill>
            </a:endParaRPr>
          </a:p>
        </p:txBody>
      </p:sp>
      <p:pic>
        <p:nvPicPr>
          <p:cNvPr id="6" name="Imagen 5" descr="la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94" y="1786189"/>
            <a:ext cx="2314130" cy="231413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455895" y="1593185"/>
            <a:ext cx="782618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800" dirty="0" err="1" smtClean="0"/>
              <a:t>The</a:t>
            </a:r>
            <a:r>
              <a:rPr lang="es-MX" sz="2800" dirty="0" smtClean="0"/>
              <a:t> </a:t>
            </a:r>
            <a:r>
              <a:rPr lang="es-MX" sz="2800" dirty="0" err="1" smtClean="0"/>
              <a:t>creation</a:t>
            </a:r>
            <a:r>
              <a:rPr lang="es-MX" sz="2800" dirty="0" smtClean="0"/>
              <a:t> of a </a:t>
            </a:r>
            <a:r>
              <a:rPr lang="es-MX" sz="2800" dirty="0" err="1" smtClean="0"/>
              <a:t>diverse</a:t>
            </a:r>
            <a:r>
              <a:rPr lang="es-MX" sz="2800" dirty="0" smtClean="0"/>
              <a:t> </a:t>
            </a:r>
            <a:r>
              <a:rPr lang="es-MX" sz="2800" dirty="0" err="1" smtClean="0"/>
              <a:t>participatory</a:t>
            </a:r>
            <a:r>
              <a:rPr lang="es-MX" sz="2800" dirty="0" smtClean="0"/>
              <a:t> </a:t>
            </a:r>
            <a:r>
              <a:rPr lang="es-MX" sz="2800" dirty="0" err="1" smtClean="0"/>
              <a:t>space</a:t>
            </a:r>
            <a:r>
              <a:rPr lang="es-MX" sz="2800" dirty="0" smtClean="0"/>
              <a:t> </a:t>
            </a:r>
            <a:r>
              <a:rPr lang="es-MX" sz="2800" dirty="0" err="1" smtClean="0"/>
              <a:t>for</a:t>
            </a:r>
            <a:r>
              <a:rPr lang="es-MX" sz="2800" dirty="0" smtClean="0"/>
              <a:t> </a:t>
            </a:r>
            <a:r>
              <a:rPr lang="es-MX" sz="2800" dirty="0" err="1" smtClean="0"/>
              <a:t>the</a:t>
            </a:r>
            <a:r>
              <a:rPr lang="es-MX" sz="2800" dirty="0" smtClean="0"/>
              <a:t> </a:t>
            </a:r>
            <a:r>
              <a:rPr lang="es-MX" sz="2800" dirty="0" err="1" smtClean="0"/>
              <a:t>exchanges</a:t>
            </a:r>
            <a:r>
              <a:rPr lang="es-MX" sz="2800" dirty="0" smtClean="0"/>
              <a:t> of ideas and </a:t>
            </a:r>
            <a:r>
              <a:rPr lang="es-MX" sz="2800" dirty="0" err="1" smtClean="0"/>
              <a:t>opinions</a:t>
            </a:r>
            <a:r>
              <a:rPr lang="es-MX" sz="2800" dirty="0" smtClean="0"/>
              <a:t>. </a:t>
            </a:r>
          </a:p>
          <a:p>
            <a:pPr algn="just"/>
            <a:endParaRPr lang="es-MX" sz="2800" dirty="0" smtClean="0"/>
          </a:p>
          <a:p>
            <a:pPr algn="just"/>
            <a:r>
              <a:rPr lang="es-MX" sz="2800" dirty="0" err="1" smtClean="0"/>
              <a:t>Participation</a:t>
            </a:r>
            <a:r>
              <a:rPr lang="es-MX" sz="2800" dirty="0" smtClean="0"/>
              <a:t> of </a:t>
            </a:r>
            <a:r>
              <a:rPr lang="es-MX" sz="2800" dirty="0" err="1" smtClean="0"/>
              <a:t>relevant</a:t>
            </a:r>
            <a:r>
              <a:rPr lang="es-MX" sz="2800" dirty="0" smtClean="0"/>
              <a:t> </a:t>
            </a:r>
            <a:r>
              <a:rPr lang="es-MX" sz="2800" dirty="0" err="1" smtClean="0"/>
              <a:t>players</a:t>
            </a:r>
            <a:r>
              <a:rPr lang="es-MX" sz="2800" dirty="0" smtClean="0"/>
              <a:t>.</a:t>
            </a:r>
          </a:p>
          <a:p>
            <a:pPr algn="just"/>
            <a:endParaRPr lang="es-MX" sz="2800" dirty="0"/>
          </a:p>
          <a:p>
            <a:pPr algn="just"/>
            <a:r>
              <a:rPr lang="es-MX" sz="2800" dirty="0" err="1" smtClean="0"/>
              <a:t>Civic</a:t>
            </a:r>
            <a:r>
              <a:rPr lang="es-MX" sz="2800" dirty="0" smtClean="0"/>
              <a:t> </a:t>
            </a:r>
            <a:r>
              <a:rPr lang="es-MX" sz="2800" dirty="0" err="1" smtClean="0"/>
              <a:t>participation</a:t>
            </a:r>
            <a:r>
              <a:rPr lang="es-MX" sz="2800" dirty="0" smtClean="0"/>
              <a:t>.</a:t>
            </a:r>
          </a:p>
          <a:p>
            <a:pPr algn="just"/>
            <a:endParaRPr lang="es-MX" dirty="0"/>
          </a:p>
          <a:p>
            <a:pPr algn="just"/>
            <a:endParaRPr lang="es-MX" dirty="0"/>
          </a:p>
        </p:txBody>
      </p:sp>
      <p:sp>
        <p:nvSpPr>
          <p:cNvPr id="8" name="Elipse 7"/>
          <p:cNvSpPr/>
          <p:nvPr/>
        </p:nvSpPr>
        <p:spPr>
          <a:xfrm>
            <a:off x="2850776" y="1694329"/>
            <a:ext cx="323434" cy="336177"/>
          </a:xfrm>
          <a:prstGeom prst="ellipse">
            <a:avLst/>
          </a:prstGeom>
          <a:solidFill>
            <a:srgbClr val="8E25CF"/>
          </a:solidFill>
          <a:ln>
            <a:solidFill>
              <a:srgbClr val="8E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Elipse 8"/>
          <p:cNvSpPr/>
          <p:nvPr/>
        </p:nvSpPr>
        <p:spPr>
          <a:xfrm>
            <a:off x="2850776" y="3040923"/>
            <a:ext cx="323434" cy="336177"/>
          </a:xfrm>
          <a:prstGeom prst="ellipse">
            <a:avLst/>
          </a:prstGeom>
          <a:solidFill>
            <a:srgbClr val="8E25CF"/>
          </a:solidFill>
          <a:ln>
            <a:solidFill>
              <a:srgbClr val="8E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/>
          <p:cNvSpPr/>
          <p:nvPr/>
        </p:nvSpPr>
        <p:spPr>
          <a:xfrm>
            <a:off x="2884309" y="3823446"/>
            <a:ext cx="323434" cy="336177"/>
          </a:xfrm>
          <a:prstGeom prst="ellipse">
            <a:avLst/>
          </a:prstGeom>
          <a:solidFill>
            <a:srgbClr val="8E25CF"/>
          </a:solidFill>
          <a:ln>
            <a:solidFill>
              <a:srgbClr val="8E25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188799"/>
              </p:ext>
            </p:extLst>
          </p:nvPr>
        </p:nvGraphicFramePr>
        <p:xfrm>
          <a:off x="741082" y="4835631"/>
          <a:ext cx="10890625" cy="141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125"/>
                <a:gridCol w="2178125"/>
                <a:gridCol w="2178125"/>
                <a:gridCol w="2178125"/>
                <a:gridCol w="2178125"/>
              </a:tblGrid>
              <a:tr h="1414289">
                <a:tc>
                  <a:txBody>
                    <a:bodyPr/>
                    <a:lstStyle/>
                    <a:p>
                      <a:pPr algn="l"/>
                      <a:endParaRPr lang="es-MX" dirty="0" smtClean="0"/>
                    </a:p>
                    <a:p>
                      <a:pPr algn="l"/>
                      <a:r>
                        <a:rPr lang="es-MX" dirty="0" smtClean="0"/>
                        <a:t>          </a:t>
                      </a:r>
                    </a:p>
                    <a:p>
                      <a:pPr algn="l"/>
                      <a:r>
                        <a:rPr lang="es-MX" dirty="0" smtClean="0"/>
                        <a:t>           DEBATE </a:t>
                      </a:r>
                      <a:endParaRPr lang="es-MX" dirty="0"/>
                    </a:p>
                  </a:txBody>
                  <a:tcPr>
                    <a:solidFill>
                      <a:srgbClr val="8E25C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MX" dirty="0" smtClean="0"/>
                    </a:p>
                    <a:p>
                      <a:pPr algn="l"/>
                      <a:r>
                        <a:rPr lang="es-MX" dirty="0" smtClean="0"/>
                        <a:t> </a:t>
                      </a:r>
                    </a:p>
                    <a:p>
                      <a:pPr algn="l"/>
                      <a:r>
                        <a:rPr lang="es-MX" dirty="0" smtClean="0"/>
                        <a:t>  WORKING</a:t>
                      </a:r>
                      <a:r>
                        <a:rPr lang="es-MX" baseline="0" dirty="0" smtClean="0"/>
                        <a:t> GROUPS </a:t>
                      </a:r>
                      <a:endParaRPr lang="es-MX" dirty="0"/>
                    </a:p>
                  </a:txBody>
                  <a:tcPr>
                    <a:solidFill>
                      <a:srgbClr val="8E25C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MX" dirty="0" smtClean="0"/>
                    </a:p>
                    <a:p>
                      <a:pPr algn="l"/>
                      <a:r>
                        <a:rPr lang="es-MX" dirty="0" smtClean="0"/>
                        <a:t>   RECOMENDATION</a:t>
                      </a:r>
                      <a:r>
                        <a:rPr lang="es-MX" baseline="0" dirty="0" smtClean="0"/>
                        <a:t> </a:t>
                      </a:r>
                    </a:p>
                    <a:p>
                      <a:pPr algn="l"/>
                      <a:r>
                        <a:rPr lang="es-MX" baseline="0" dirty="0" smtClean="0"/>
                        <a:t>     OF CITIZENSHIPS</a:t>
                      </a:r>
                      <a:endParaRPr lang="es-MX" dirty="0"/>
                    </a:p>
                  </a:txBody>
                  <a:tcPr>
                    <a:solidFill>
                      <a:srgbClr val="8E25C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MX" dirty="0" smtClean="0"/>
                    </a:p>
                    <a:p>
                      <a:pPr algn="l"/>
                      <a:endParaRPr lang="es-MX" dirty="0" smtClean="0"/>
                    </a:p>
                    <a:p>
                      <a:pPr algn="l"/>
                      <a:r>
                        <a:rPr lang="es-MX" dirty="0" smtClean="0"/>
                        <a:t>     CONCLUSIONS</a:t>
                      </a:r>
                      <a:endParaRPr lang="es-MX" dirty="0"/>
                    </a:p>
                  </a:txBody>
                  <a:tcPr>
                    <a:solidFill>
                      <a:srgbClr val="8E25C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MX" dirty="0" smtClean="0"/>
                    </a:p>
                    <a:p>
                      <a:pPr algn="l"/>
                      <a:endParaRPr lang="es-MX" dirty="0" smtClean="0"/>
                    </a:p>
                    <a:p>
                      <a:pPr algn="l"/>
                      <a:r>
                        <a:rPr lang="es-MX" dirty="0" smtClean="0"/>
                        <a:t> </a:t>
                      </a:r>
                      <a:r>
                        <a:rPr lang="es-MX" baseline="0" dirty="0" smtClean="0"/>
                        <a:t> </a:t>
                      </a:r>
                      <a:r>
                        <a:rPr lang="es-MX" dirty="0" smtClean="0"/>
                        <a:t>IMPLEMENTATION</a:t>
                      </a:r>
                      <a:r>
                        <a:rPr lang="es-MX" baseline="0" dirty="0" smtClean="0"/>
                        <a:t> </a:t>
                      </a:r>
                      <a:endParaRPr lang="es-MX" dirty="0"/>
                    </a:p>
                  </a:txBody>
                  <a:tcPr>
                    <a:solidFill>
                      <a:srgbClr val="8E25C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641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3" y="2782162"/>
            <a:ext cx="4101364" cy="205146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617" y="2553561"/>
            <a:ext cx="4777865" cy="358519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25" y="5053338"/>
            <a:ext cx="3634220" cy="138070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00953" y="605118"/>
            <a:ext cx="3012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 smtClean="0">
                <a:solidFill>
                  <a:srgbClr val="8E25CF"/>
                </a:solidFill>
              </a:rPr>
              <a:t>OBJECTIVE</a:t>
            </a:r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2178423" y="1485340"/>
            <a:ext cx="8673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 err="1" smtClean="0"/>
              <a:t>Design</a:t>
            </a:r>
            <a:r>
              <a:rPr lang="es-MX" sz="4000" dirty="0" smtClean="0"/>
              <a:t> and </a:t>
            </a:r>
            <a:r>
              <a:rPr lang="es-MX" sz="4000" dirty="0" err="1" smtClean="0"/>
              <a:t>create</a:t>
            </a:r>
            <a:r>
              <a:rPr lang="es-MX" sz="4000" dirty="0" smtClean="0"/>
              <a:t> </a:t>
            </a:r>
            <a:r>
              <a:rPr lang="es-MX" sz="4000" dirty="0" err="1" smtClean="0"/>
              <a:t>regulatory</a:t>
            </a:r>
            <a:r>
              <a:rPr lang="es-MX" sz="4000" dirty="0" smtClean="0"/>
              <a:t> </a:t>
            </a:r>
            <a:r>
              <a:rPr lang="es-MX" sz="4000" dirty="0" err="1" smtClean="0"/>
              <a:t>strategies</a:t>
            </a:r>
            <a:r>
              <a:rPr lang="es-MX" sz="4000" dirty="0" smtClean="0"/>
              <a:t> </a:t>
            </a:r>
            <a:endParaRPr lang="es-MX" sz="4000" dirty="0"/>
          </a:p>
        </p:txBody>
      </p:sp>
    </p:spTree>
    <p:extLst>
      <p:ext uri="{BB962C8B-B14F-4D97-AF65-F5344CB8AC3E}">
        <p14:creationId xmlns:p14="http://schemas.microsoft.com/office/powerpoint/2010/main" val="6754758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478</Words>
  <Application>Microsoft Office PowerPoint</Application>
  <PresentationFormat>Widescreen</PresentationFormat>
  <Paragraphs>124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Helvetica Neue Thin</vt:lpstr>
      <vt:lpstr>Arial</vt:lpstr>
      <vt:lpstr>Arial Black</vt:lpstr>
      <vt:lpstr>Calibri</vt:lpstr>
      <vt:lpstr>Calibri Light</vt:lpstr>
      <vt:lpstr>Segoe UI Black</vt:lpstr>
      <vt:lpstr>Tema de Office</vt:lpstr>
      <vt:lpstr>TNCs:  Regulation Process in Mexico City  A three years overview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July 2015</vt:lpstr>
      <vt:lpstr>STANDARS</vt:lpstr>
      <vt:lpstr>Uber in CMDX</vt:lpstr>
      <vt:lpstr>Timeline</vt:lpstr>
      <vt:lpstr>Timeline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CDMX  OUR EXPERIENCE IN REGULATING THE NEW SYSTEM OF MOBILITY.</dc:title>
  <dc:creator>CRG-CCC</dc:creator>
  <cp:lastModifiedBy>Christina Jang</cp:lastModifiedBy>
  <cp:revision>38</cp:revision>
  <dcterms:created xsi:type="dcterms:W3CDTF">2019-03-19T20:07:24Z</dcterms:created>
  <dcterms:modified xsi:type="dcterms:W3CDTF">2019-03-28T14:14:47Z</dcterms:modified>
</cp:coreProperties>
</file>